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2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9" r:id="rId19"/>
    <p:sldId id="280" r:id="rId20"/>
    <p:sldId id="281" r:id="rId21"/>
    <p:sldId id="270" r:id="rId22"/>
    <p:sldId id="27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Classic" panose="020B0604020202020204" charset="0"/>
      <p:regular r:id="rId29"/>
    </p:embeddedFont>
    <p:embeddedFont>
      <p:font typeface="Montserrat Classic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156"/>
    <a:srgbClr val="1C4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20" autoAdjust="0"/>
  </p:normalViewPr>
  <p:slideViewPr>
    <p:cSldViewPr>
      <p:cViewPr varScale="1">
        <p:scale>
          <a:sx n="73" d="100"/>
          <a:sy n="73" d="100"/>
        </p:scale>
        <p:origin x="6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066"/>
    </p:cViewPr>
  </p:sorterViewPr>
  <p:notesViewPr>
    <p:cSldViewPr>
      <p:cViewPr varScale="1">
        <p:scale>
          <a:sx n="96" d="100"/>
          <a:sy n="96" d="100"/>
        </p:scale>
        <p:origin x="36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7F0B8-4F9E-4B76-961D-FA453EE6E068}" type="datetimeFigureOut">
              <a:rPr lang="ru-RU" smtClean="0"/>
              <a:pPr/>
              <a:t>чт 04.02.21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2941B-4E71-4395-847E-D7D586CA94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8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70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6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247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37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15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42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60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708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73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15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9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2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5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72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83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1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63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98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29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02941B-4E71-4395-847E-D7D586CA940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1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1.m4a"/><Relationship Id="rId7" Type="http://schemas.openxmlformats.org/officeDocument/2006/relationships/image" Target="../media/image41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ru/pin/67905906869769794/" TargetMode="External"/><Relationship Id="rId3" Type="http://schemas.openxmlformats.org/officeDocument/2006/relationships/image" Target="../media/image42.jpeg"/><Relationship Id="rId7" Type="http://schemas.openxmlformats.org/officeDocument/2006/relationships/hyperlink" Target="https://profile.ru/news/scitech/uchenye-vyyasnili-kak-gasnut-galaktiki-408495/" TargetMode="External"/><Relationship Id="rId12" Type="http://schemas.openxmlformats.org/officeDocument/2006/relationships/hyperlink" Target="https://bugaga.ru/interesting/1146736060-top-10-nevidannye-suschestva-obitayuschie-v-glubinnyh-vodah-okeana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gaga.ru/INTERESTING/1146775193-TOP-8-ZHUTKIE-TAJNY-SVJAZANNYE-S-OKEANOM.HTML" TargetMode="External"/><Relationship Id="rId11" Type="http://schemas.openxmlformats.org/officeDocument/2006/relationships/hyperlink" Target="https://www.nationalgeographic.org/media/ocean-exploration/" TargetMode="External"/><Relationship Id="rId5" Type="http://schemas.openxmlformats.org/officeDocument/2006/relationships/hyperlink" Target="http://&#1089;&#1090;&#1086;&#1092;&#1072;&#1082;&#1090;&#1086;&#1074;.&#1088;&#1092;/25-%D1%84%D0%B0%D0%BA%D1%82%D0%BE%D0%B2-%D0%BE%D0%B1-%D0%B0%D1%82%D0%BB%D0%B0%D0%BD%D1%82%D0%B8%D1%87%D0%B5%D1%81%D0%BA%D0%BE%D0%BC-%D0%BE%D0%BA%D0%B5%D0%B0%D0%BD%D0%B5/" TargetMode="External"/><Relationship Id="rId10" Type="http://schemas.openxmlformats.org/officeDocument/2006/relationships/hyperlink" Target="https://oceanexplorer.noaa.gov/technology/technology.html" TargetMode="External"/><Relationship Id="rId4" Type="http://schemas.openxmlformats.org/officeDocument/2006/relationships/hyperlink" Target="https://rg.ru/2020/04/22/REG-SZFO/UCHENYE-NAVALI-SROK-KOGDA-SEVERNYJ-LEDOVITYJ-OKEAN-OSVOBODITSIA-OTO-LDA.HTML" TargetMode="External"/><Relationship Id="rId9" Type="http://schemas.openxmlformats.org/officeDocument/2006/relationships/hyperlink" Target="http://bigkarta.ru/FIZ.HT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/>
          <a:srcRect l="111" t="23747" r="17606" b="70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9266" y="461309"/>
            <a:ext cx="15389468" cy="6062548"/>
            <a:chOff x="0" y="-1220070"/>
            <a:chExt cx="20519291" cy="8083395"/>
          </a:xfrm>
        </p:grpSpPr>
        <p:sp>
          <p:nvSpPr>
            <p:cNvPr id="3" name="AutoShape 3"/>
            <p:cNvSpPr/>
            <p:nvPr/>
          </p:nvSpPr>
          <p:spPr>
            <a:xfrm>
              <a:off x="347208" y="3843480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82960" y="-1220070"/>
              <a:ext cx="19630644" cy="2308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 dirty="0">
                  <a:solidFill>
                    <a:srgbClr val="F8FBFD"/>
                  </a:solidFill>
                  <a:latin typeface="+mj-lt"/>
                </a:rPr>
                <a:t>КОНКУРС </a:t>
              </a:r>
              <a:r>
                <a:rPr lang="ru-RU" sz="3200" spc="352" dirty="0">
                  <a:solidFill>
                    <a:srgbClr val="F8FBFD"/>
                  </a:solidFill>
                  <a:latin typeface="+mj-lt"/>
                </a:rPr>
                <a:t>«</a:t>
              </a:r>
              <a:r>
                <a:rPr lang="en-US" sz="3200" spc="352" dirty="0">
                  <a:solidFill>
                    <a:srgbClr val="F8FBFD"/>
                  </a:solidFill>
                  <a:latin typeface="+mj-lt"/>
                </a:rPr>
                <a:t>ЭРА ФАНТАСТИКИ</a:t>
              </a:r>
              <a:r>
                <a:rPr lang="ru-RU" sz="3200" spc="352" dirty="0">
                  <a:solidFill>
                    <a:srgbClr val="F8FBFD"/>
                  </a:solidFill>
                  <a:latin typeface="+mj-lt"/>
                </a:rPr>
                <a:t>»</a:t>
              </a:r>
            </a:p>
            <a:p>
              <a:pPr algn="ctr">
                <a:lnSpc>
                  <a:spcPts val="4480"/>
                </a:lnSpc>
              </a:pPr>
              <a:r>
                <a:rPr lang="ru-RU" sz="3200" spc="352" dirty="0">
                  <a:solidFill>
                    <a:srgbClr val="F8FBFD"/>
                  </a:solidFill>
                  <a:latin typeface="+mj-lt"/>
                </a:rPr>
                <a:t>Раздел: Компьютерная графика</a:t>
              </a:r>
            </a:p>
            <a:p>
              <a:pPr algn="ctr">
                <a:lnSpc>
                  <a:spcPts val="4480"/>
                </a:lnSpc>
              </a:pPr>
              <a:r>
                <a:rPr lang="ru-RU" sz="3200" spc="352" dirty="0">
                  <a:solidFill>
                    <a:srgbClr val="F8FBFD"/>
                  </a:solidFill>
                  <a:latin typeface="+mj-lt"/>
                </a:rPr>
                <a:t>Номинация: Освоение глубин океана</a:t>
              </a:r>
              <a:endParaRPr lang="en-US" sz="3200" spc="352" dirty="0">
                <a:solidFill>
                  <a:srgbClr val="F8FBFD"/>
                </a:solidFill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45672"/>
              <a:ext cx="205192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 dirty="0">
                  <a:solidFill>
                    <a:srgbClr val="F8FBFD"/>
                  </a:solidFill>
                  <a:latin typeface="+mj-lt"/>
                </a:rPr>
                <a:t>ОКЕАНЫ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5685" y="4862777"/>
              <a:ext cx="19707919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ru-RU" sz="2800" spc="196" dirty="0">
                  <a:solidFill>
                    <a:srgbClr val="F8FBFD"/>
                  </a:solidFill>
                  <a:latin typeface="+mj-lt"/>
                </a:rPr>
                <a:t>П</a:t>
              </a:r>
              <a:r>
                <a:rPr lang="en-US" sz="2800" spc="196" dirty="0" err="1">
                  <a:solidFill>
                    <a:srgbClr val="F8FBFD"/>
                  </a:solidFill>
                  <a:latin typeface="+mj-lt"/>
                </a:rPr>
                <a:t>резентация</a:t>
              </a:r>
              <a:r>
                <a:rPr lang="en-US" sz="2800" spc="196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en-US" sz="2800" spc="196" dirty="0" err="1">
                  <a:solidFill>
                    <a:srgbClr val="F8FBFD"/>
                  </a:solidFill>
                  <a:latin typeface="+mj-lt"/>
                </a:rPr>
                <a:t>Ильи</a:t>
              </a:r>
              <a:r>
                <a:rPr lang="en-US" sz="2800" spc="196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en-US" sz="2800" spc="196" dirty="0" err="1">
                  <a:solidFill>
                    <a:srgbClr val="F8FBFD"/>
                  </a:solidFill>
                  <a:latin typeface="+mj-lt"/>
                </a:rPr>
                <a:t>Кутелева</a:t>
              </a:r>
              <a:r>
                <a:rPr lang="en-US" sz="2800" spc="196" dirty="0">
                  <a:solidFill>
                    <a:srgbClr val="F8FBFD"/>
                  </a:solidFill>
                  <a:latin typeface="+mj-lt"/>
                </a:rPr>
                <a:t> и Наркевича </a:t>
              </a:r>
              <a:r>
                <a:rPr lang="en-US" sz="2800" spc="196" dirty="0" err="1">
                  <a:solidFill>
                    <a:srgbClr val="F8FBFD"/>
                  </a:solidFill>
                  <a:latin typeface="+mj-lt"/>
                </a:rPr>
                <a:t>Степана</a:t>
              </a:r>
              <a:r>
                <a:rPr lang="en-US" sz="2800" spc="196" dirty="0">
                  <a:solidFill>
                    <a:srgbClr val="F8FBFD"/>
                  </a:solidFill>
                  <a:latin typeface="+mj-lt"/>
                </a:rPr>
                <a:t> </a:t>
              </a:r>
              <a:r>
                <a:rPr lang="ru-RU" sz="2800" spc="196" dirty="0">
                  <a:solidFill>
                    <a:srgbClr val="F8FBFD"/>
                  </a:solidFill>
                  <a:latin typeface="+mj-lt"/>
                </a:rPr>
                <a:t>, учащихся 4 класса</a:t>
              </a:r>
            </a:p>
            <a:p>
              <a:pPr algn="ctr">
                <a:lnSpc>
                  <a:spcPts val="3919"/>
                </a:lnSpc>
              </a:pPr>
              <a:r>
                <a:rPr lang="ru-RU" sz="2800" spc="196" dirty="0">
                  <a:solidFill>
                    <a:srgbClr val="F8FBFD"/>
                  </a:solidFill>
                  <a:latin typeface="+mj-lt"/>
                </a:rPr>
                <a:t>МБОУ «Гимназия №1» </a:t>
              </a:r>
              <a:r>
                <a:rPr lang="ru-RU" sz="2800" spc="196" dirty="0" err="1">
                  <a:solidFill>
                    <a:srgbClr val="F8FBFD"/>
                  </a:solidFill>
                  <a:latin typeface="+mj-lt"/>
                </a:rPr>
                <a:t>г.о</a:t>
              </a:r>
              <a:r>
                <a:rPr lang="ru-RU" sz="2800" spc="196" dirty="0">
                  <a:solidFill>
                    <a:srgbClr val="F8FBFD"/>
                  </a:solidFill>
                  <a:latin typeface="+mj-lt"/>
                </a:rPr>
                <a:t>. Балашиха </a:t>
              </a:r>
            </a:p>
            <a:p>
              <a:pPr algn="ctr">
                <a:lnSpc>
                  <a:spcPts val="3919"/>
                </a:lnSpc>
              </a:pPr>
              <a:r>
                <a:rPr lang="ru-RU" sz="2800" spc="196" dirty="0">
                  <a:solidFill>
                    <a:srgbClr val="F8FBFD"/>
                  </a:solidFill>
                  <a:latin typeface="+mj-lt"/>
                </a:rPr>
                <a:t>2020-2021 учебный год</a:t>
              </a:r>
              <a:endParaRPr lang="en-US" sz="2800" spc="196" dirty="0">
                <a:solidFill>
                  <a:srgbClr val="F8FBFD"/>
                </a:solidFill>
                <a:latin typeface="+mj-lt"/>
              </a:endParaRP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172200" y="6849198"/>
            <a:ext cx="2713913" cy="2713902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print"/>
              <a:stretch>
                <a:fillRect t="-17138" b="-29475"/>
              </a:stretch>
            </a:blipFill>
          </p:spPr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7953AB-BBAF-4A12-A639-8C1C81B5F2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845932"/>
            <a:ext cx="2895600" cy="2924198"/>
          </a:xfrm>
          <a:prstGeom prst="rect">
            <a:avLst/>
          </a:prstGeom>
        </p:spPr>
      </p:pic>
      <p:pic>
        <p:nvPicPr>
          <p:cNvPr id="10" name="01 презентация">
            <a:hlinkClick r:id="" action="ppaction://media"/>
            <a:extLst>
              <a:ext uri="{FF2B5EF4-FFF2-40B4-BE49-F238E27FC236}">
                <a16:creationId xmlns:a16="http://schemas.microsoft.com/office/drawing/2014/main" id="{EF0FA86B-2C81-488C-B550-A53B8DEBA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505200" y="76984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13716000" cy="1028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utoShape 3"/>
          <p:cNvSpPr/>
          <p:nvPr/>
        </p:nvSpPr>
        <p:spPr>
          <a:xfrm>
            <a:off x="10241460" y="-190500"/>
            <a:ext cx="8356901" cy="110892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4" name="AutoShape 4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10755244" y="1126560"/>
            <a:ext cx="6741275" cy="116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50"/>
              </a:lnSpc>
              <a:spcBef>
                <a:spcPct val="0"/>
              </a:spcBef>
            </a:pPr>
            <a:r>
              <a:rPr lang="en-US" sz="7500" u="none" spc="67" dirty="0">
                <a:latin typeface="+mj-lt"/>
              </a:rPr>
              <a:t>ЮЖНЫЙ</a:t>
            </a:r>
            <a:r>
              <a:rPr lang="en-US" sz="7500" u="none" spc="67" dirty="0">
                <a:solidFill>
                  <a:srgbClr val="F8FBFD"/>
                </a:solidFill>
                <a:latin typeface="+mj-lt"/>
              </a:rPr>
              <a:t> </a:t>
            </a:r>
            <a:r>
              <a:rPr lang="en-US" sz="7500" u="none" spc="67" dirty="0">
                <a:latin typeface="+mj-lt"/>
              </a:rPr>
              <a:t>ОКЕАН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63992" y="3611247"/>
            <a:ext cx="7323778" cy="95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6"/>
              </a:lnSpc>
              <a:spcBef>
                <a:spcPct val="0"/>
              </a:spcBef>
            </a:pPr>
            <a:r>
              <a:rPr lang="en-US" sz="5226" spc="574" dirty="0">
                <a:solidFill>
                  <a:srgbClr val="000000"/>
                </a:solidFill>
              </a:rPr>
              <a:t>20 330 000 КВ. КМ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43145" y="4907139"/>
            <a:ext cx="4026143" cy="104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3"/>
              </a:lnSpc>
              <a:spcBef>
                <a:spcPct val="0"/>
              </a:spcBef>
            </a:pPr>
            <a:r>
              <a:rPr lang="en-US" sz="5701" spc="627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5230" spc="627" dirty="0">
                <a:solidFill>
                  <a:srgbClr val="000000"/>
                </a:solidFill>
              </a:rPr>
              <a:t>3 270 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5254" y="6076882"/>
            <a:ext cx="4401926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5230" dirty="0">
                <a:solidFill>
                  <a:srgbClr val="000000"/>
                </a:solidFill>
              </a:rPr>
              <a:t>8 </a:t>
            </a:r>
            <a:r>
              <a:rPr lang="ru-RU" sz="5230" dirty="0">
                <a:solidFill>
                  <a:srgbClr val="000000"/>
                </a:solidFill>
              </a:rPr>
              <a:t>428</a:t>
            </a:r>
            <a:r>
              <a:rPr lang="en-US" sz="5230" dirty="0">
                <a:solidFill>
                  <a:srgbClr val="000000"/>
                </a:solidFill>
              </a:rPr>
              <a:t> м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36C82A9-88ED-4062-A745-F53F21331C38}"/>
              </a:ext>
            </a:extLst>
          </p:cNvPr>
          <p:cNvSpPr/>
          <p:nvPr/>
        </p:nvSpPr>
        <p:spPr>
          <a:xfrm>
            <a:off x="1485917" y="445302"/>
            <a:ext cx="1632907" cy="1514481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5</a:t>
            </a:r>
          </a:p>
        </p:txBody>
      </p:sp>
      <p:pic>
        <p:nvPicPr>
          <p:cNvPr id="7" name="08 южный">
            <a:hlinkClick r:id="" action="ppaction://media"/>
            <a:extLst>
              <a:ext uri="{FF2B5EF4-FFF2-40B4-BE49-F238E27FC236}">
                <a16:creationId xmlns:a16="http://schemas.microsoft.com/office/drawing/2014/main" id="{BF2D9F75-7F35-4789-93A8-6C8BB666D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576041" y="8977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312" b="15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91100" y="1118235"/>
            <a:ext cx="8651521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en-US" sz="6000" spc="174" dirty="0">
                <a:solidFill>
                  <a:srgbClr val="F8FBFD"/>
                </a:solidFill>
                <a:latin typeface="+mj-lt"/>
              </a:rPr>
              <a:t>ИНТЕРЕСНЫЕ ФАКТЫ</a:t>
            </a:r>
          </a:p>
        </p:txBody>
      </p:sp>
      <p:sp>
        <p:nvSpPr>
          <p:cNvPr id="3" name="AutoShape 3"/>
          <p:cNvSpPr/>
          <p:nvPr/>
        </p:nvSpPr>
        <p:spPr>
          <a:xfrm>
            <a:off x="-8106" y="4798168"/>
            <a:ext cx="18821400" cy="54864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4" name="AutoShape 4"/>
          <p:cNvSpPr/>
          <p:nvPr/>
        </p:nvSpPr>
        <p:spPr>
          <a:xfrm>
            <a:off x="762000" y="4267200"/>
            <a:ext cx="4076700" cy="1627548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4991100" y="4267200"/>
            <a:ext cx="4076700" cy="162549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AutoShape 6"/>
          <p:cNvSpPr/>
          <p:nvPr/>
        </p:nvSpPr>
        <p:spPr>
          <a:xfrm>
            <a:off x="9220200" y="4267200"/>
            <a:ext cx="4076700" cy="162549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AutoShape 7"/>
          <p:cNvSpPr/>
          <p:nvPr/>
        </p:nvSpPr>
        <p:spPr>
          <a:xfrm>
            <a:off x="13449300" y="4267200"/>
            <a:ext cx="4076700" cy="3250982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AutoShape 8"/>
          <p:cNvSpPr/>
          <p:nvPr/>
        </p:nvSpPr>
        <p:spPr>
          <a:xfrm>
            <a:off x="762000" y="4230859"/>
            <a:ext cx="4076700" cy="328732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762000" y="4849131"/>
            <a:ext cx="4076700" cy="113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 spc="33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000" spc="330" dirty="0">
                <a:solidFill>
                  <a:srgbClr val="000000"/>
                </a:solidFill>
              </a:rPr>
              <a:t>99% ВСЕХ ЖИВЫХ ОРГАНИЗМОВ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67300" y="4763178"/>
            <a:ext cx="4076700" cy="5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 spc="330" dirty="0">
                <a:solidFill>
                  <a:srgbClr val="000000"/>
                </a:solidFill>
              </a:rPr>
              <a:t>35 ГРАММ</a:t>
            </a:r>
            <a:r>
              <a:rPr lang="en-US" sz="3000" spc="33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20200" y="4758076"/>
            <a:ext cx="4076700" cy="5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  <a:spcBef>
                <a:spcPct val="0"/>
              </a:spcBef>
            </a:pPr>
            <a:r>
              <a:rPr lang="en-US" sz="3000" spc="330" dirty="0">
                <a:solidFill>
                  <a:srgbClr val="000000"/>
                </a:solidFill>
              </a:rPr>
              <a:t>СОЛ</a:t>
            </a:r>
            <a:r>
              <a:rPr lang="ru-RU" sz="3000" spc="330" dirty="0">
                <a:solidFill>
                  <a:srgbClr val="000000"/>
                </a:solidFill>
              </a:rPr>
              <a:t>И</a:t>
            </a:r>
            <a:endParaRPr lang="en-US" sz="3000" spc="330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583155" y="4663919"/>
            <a:ext cx="3676145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3000" spc="271" dirty="0">
                <a:solidFill>
                  <a:srgbClr val="000000"/>
                </a:solidFill>
              </a:rPr>
              <a:t>15% ЖЕЛЕЗА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3000" spc="271" dirty="0">
                <a:solidFill>
                  <a:srgbClr val="000000"/>
                </a:solidFill>
              </a:rPr>
              <a:t> 50% МАГНИЯ 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3000" spc="271" dirty="0">
                <a:solidFill>
                  <a:srgbClr val="000000"/>
                </a:solidFill>
              </a:rPr>
              <a:t>МЕДЬ 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3000" spc="271" dirty="0">
                <a:solidFill>
                  <a:srgbClr val="000000"/>
                </a:solidFill>
              </a:rPr>
              <a:t>КОБАЛЬТ 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3000" spc="271" dirty="0">
                <a:solidFill>
                  <a:srgbClr val="000000"/>
                </a:solidFill>
              </a:rPr>
              <a:t>НИКЕЛЬ</a:t>
            </a:r>
          </a:p>
        </p:txBody>
      </p:sp>
      <p:pic>
        <p:nvPicPr>
          <p:cNvPr id="13" name="09 интересные факты">
            <a:hlinkClick r:id="" action="ppaction://media"/>
            <a:extLst>
              <a:ext uri="{FF2B5EF4-FFF2-40B4-BE49-F238E27FC236}">
                <a16:creationId xmlns:a16="http://schemas.microsoft.com/office/drawing/2014/main" id="{E2D47AD5-EDA6-4206-8ECD-2FBE7655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05800" y="23541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5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3900" y="723900"/>
            <a:ext cx="16840200" cy="88392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2343150" y="2039912"/>
            <a:ext cx="13601700" cy="171450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9" name="Group 9"/>
          <p:cNvGrpSpPr/>
          <p:nvPr/>
        </p:nvGrpSpPr>
        <p:grpSpPr>
          <a:xfrm>
            <a:off x="7089421" y="1852984"/>
            <a:ext cx="4109158" cy="2261403"/>
            <a:chOff x="0" y="0"/>
            <a:chExt cx="5478877" cy="3015204"/>
          </a:xfrm>
        </p:grpSpPr>
        <p:grpSp>
          <p:nvGrpSpPr>
            <p:cNvPr id="10" name="Group 10"/>
            <p:cNvGrpSpPr/>
            <p:nvPr/>
          </p:nvGrpSpPr>
          <p:grpSpPr>
            <a:xfrm>
              <a:off x="2333039" y="0"/>
              <a:ext cx="812800" cy="81280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524000"/>
              <a:ext cx="5478877" cy="717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 </a:t>
              </a:r>
              <a:r>
                <a:rPr lang="en-US" sz="3000" spc="330" dirty="0">
                  <a:solidFill>
                    <a:srgbClr val="053D57"/>
                  </a:solidFill>
                </a:rPr>
                <a:t>840 МЕТРОВ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2453229"/>
              <a:ext cx="5275677" cy="561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43150" y="1852984"/>
            <a:ext cx="3956758" cy="2842428"/>
            <a:chOff x="0" y="0"/>
            <a:chExt cx="5275677" cy="3789904"/>
          </a:xfrm>
        </p:grpSpPr>
        <p:grpSp>
          <p:nvGrpSpPr>
            <p:cNvPr id="15" name="Group 15"/>
            <p:cNvGrpSpPr/>
            <p:nvPr/>
          </p:nvGrpSpPr>
          <p:grpSpPr>
            <a:xfrm>
              <a:off x="2231439" y="0"/>
              <a:ext cx="812800" cy="81280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524000"/>
              <a:ext cx="5275677" cy="151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</a:rPr>
                <a:t>ОКОЛО 4 КИЛОМЕТР</a:t>
              </a:r>
              <a:r>
                <a:rPr lang="ru-RU" sz="3000" spc="330" dirty="0">
                  <a:solidFill>
                    <a:srgbClr val="053D57"/>
                  </a:solidFill>
                </a:rPr>
                <a:t>ОВ</a:t>
              </a:r>
              <a:endParaRPr lang="en-US" sz="3000" spc="330" dirty="0">
                <a:solidFill>
                  <a:srgbClr val="053D57"/>
                </a:solidFill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227929"/>
              <a:ext cx="5275677" cy="561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B807813-9C63-437A-BF86-2E3EB8F57E82}"/>
              </a:ext>
            </a:extLst>
          </p:cNvPr>
          <p:cNvGrpSpPr/>
          <p:nvPr/>
        </p:nvGrpSpPr>
        <p:grpSpPr>
          <a:xfrm>
            <a:off x="11884379" y="1852984"/>
            <a:ext cx="3956758" cy="2261403"/>
            <a:chOff x="11884379" y="1852984"/>
            <a:chExt cx="3956758" cy="2261403"/>
          </a:xfrm>
        </p:grpSpPr>
        <p:grpSp>
          <p:nvGrpSpPr>
            <p:cNvPr id="4" name="Group 4"/>
            <p:cNvGrpSpPr/>
            <p:nvPr/>
          </p:nvGrpSpPr>
          <p:grpSpPr>
            <a:xfrm>
              <a:off x="11884379" y="1852984"/>
              <a:ext cx="3956758" cy="2261403"/>
              <a:chOff x="0" y="0"/>
              <a:chExt cx="5275677" cy="3015204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2231439" y="0"/>
                <a:ext cx="812800" cy="812800"/>
                <a:chOff x="0" y="0"/>
                <a:chExt cx="6350000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053D57"/>
                </a:solidFill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7" name="TextBox 7"/>
              <p:cNvSpPr txBox="1"/>
              <p:nvPr/>
            </p:nvSpPr>
            <p:spPr>
              <a:xfrm>
                <a:off x="0" y="1524000"/>
                <a:ext cx="5275677" cy="7023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>
                    <a:solidFill>
                      <a:srgbClr val="053D57"/>
                    </a:solidFill>
                    <a:latin typeface="Montserrat Classic"/>
                  </a:rPr>
                  <a:t> </a:t>
                </a: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2453229"/>
                <a:ext cx="5275677" cy="561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1884379" y="2888436"/>
              <a:ext cx="3956758" cy="1131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en-US" sz="3000" spc="330" dirty="0">
                  <a:solidFill>
                    <a:srgbClr val="000000"/>
                  </a:solidFill>
                </a:rPr>
                <a:t>ПОДВОДНЫЕ ВОЛНЫ 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A58FE4A-E037-42B7-A039-EBEE5A3A51C6}"/>
              </a:ext>
            </a:extLst>
          </p:cNvPr>
          <p:cNvGrpSpPr/>
          <p:nvPr/>
        </p:nvGrpSpPr>
        <p:grpSpPr>
          <a:xfrm>
            <a:off x="2239437" y="5591855"/>
            <a:ext cx="3956758" cy="2016645"/>
            <a:chOff x="2239437" y="5591855"/>
            <a:chExt cx="3956758" cy="2016645"/>
          </a:xfrm>
        </p:grpSpPr>
        <p:grpSp>
          <p:nvGrpSpPr>
            <p:cNvPr id="30" name="Group 30"/>
            <p:cNvGrpSpPr/>
            <p:nvPr/>
          </p:nvGrpSpPr>
          <p:grpSpPr>
            <a:xfrm>
              <a:off x="3913016" y="5591855"/>
              <a:ext cx="609600" cy="60960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239437" y="7057955"/>
              <a:ext cx="3956758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 </a:t>
              </a:r>
              <a:r>
                <a:rPr lang="en-US" sz="3000" spc="330" dirty="0">
                  <a:solidFill>
                    <a:srgbClr val="053D57"/>
                  </a:solidFill>
                </a:rPr>
                <a:t>ГЕЙЗЕРЫ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39437" y="7415108"/>
            <a:ext cx="395675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endParaRPr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03224A1-A345-4D35-83BC-0C4C761C1B62}"/>
              </a:ext>
            </a:extLst>
          </p:cNvPr>
          <p:cNvGrpSpPr/>
          <p:nvPr/>
        </p:nvGrpSpPr>
        <p:grpSpPr>
          <a:xfrm>
            <a:off x="7089421" y="5591855"/>
            <a:ext cx="4109158" cy="2261403"/>
            <a:chOff x="7089421" y="5591855"/>
            <a:chExt cx="4109158" cy="2261403"/>
          </a:xfrm>
        </p:grpSpPr>
        <p:grpSp>
          <p:nvGrpSpPr>
            <p:cNvPr id="25" name="Group 25"/>
            <p:cNvGrpSpPr/>
            <p:nvPr/>
          </p:nvGrpSpPr>
          <p:grpSpPr>
            <a:xfrm>
              <a:off x="7089421" y="5591855"/>
              <a:ext cx="4109158" cy="2261403"/>
              <a:chOff x="0" y="0"/>
              <a:chExt cx="5478877" cy="3015204"/>
            </a:xfrm>
          </p:grpSpPr>
          <p:grpSp>
            <p:nvGrpSpPr>
              <p:cNvPr id="26" name="Group 26"/>
              <p:cNvGrpSpPr/>
              <p:nvPr/>
            </p:nvGrpSpPr>
            <p:grpSpPr>
              <a:xfrm>
                <a:off x="2333039" y="0"/>
                <a:ext cx="812800" cy="812800"/>
                <a:chOff x="0" y="0"/>
                <a:chExt cx="6350000" cy="6350000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053D57"/>
                </a:solidFill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" name="TextBox 28"/>
              <p:cNvSpPr txBox="1"/>
              <p:nvPr/>
            </p:nvSpPr>
            <p:spPr>
              <a:xfrm>
                <a:off x="0" y="1524000"/>
                <a:ext cx="5478877" cy="7023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endParaRPr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101600" y="2453229"/>
                <a:ext cx="5275677" cy="561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7089421" y="7057955"/>
              <a:ext cx="4109158" cy="550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en-US" sz="3000" spc="330" dirty="0">
                  <a:solidFill>
                    <a:srgbClr val="000000"/>
                  </a:solidFill>
                  <a:latin typeface="Montserrat Classic"/>
                </a:rPr>
                <a:t> </a:t>
              </a:r>
              <a:r>
                <a:rPr lang="en-US" sz="3000" spc="330" dirty="0">
                  <a:solidFill>
                    <a:srgbClr val="000000"/>
                  </a:solidFill>
                </a:rPr>
                <a:t>ГОЛЬФСТРИМ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59A2E43-3E9D-4C4E-8778-279A67954D0D}"/>
              </a:ext>
            </a:extLst>
          </p:cNvPr>
          <p:cNvGrpSpPr/>
          <p:nvPr/>
        </p:nvGrpSpPr>
        <p:grpSpPr>
          <a:xfrm>
            <a:off x="11884379" y="5591855"/>
            <a:ext cx="3956758" cy="2370023"/>
            <a:chOff x="11884379" y="5591855"/>
            <a:chExt cx="3956758" cy="2370023"/>
          </a:xfrm>
        </p:grpSpPr>
        <p:grpSp>
          <p:nvGrpSpPr>
            <p:cNvPr id="20" name="Group 20"/>
            <p:cNvGrpSpPr/>
            <p:nvPr/>
          </p:nvGrpSpPr>
          <p:grpSpPr>
            <a:xfrm>
              <a:off x="11884379" y="5591855"/>
              <a:ext cx="3956758" cy="2261403"/>
              <a:chOff x="0" y="0"/>
              <a:chExt cx="5275677" cy="3015204"/>
            </a:xfrm>
          </p:grpSpPr>
          <p:grpSp>
            <p:nvGrpSpPr>
              <p:cNvPr id="21" name="Group 21"/>
              <p:cNvGrpSpPr/>
              <p:nvPr/>
            </p:nvGrpSpPr>
            <p:grpSpPr>
              <a:xfrm>
                <a:off x="2231439" y="0"/>
                <a:ext cx="812800" cy="812800"/>
                <a:chOff x="0" y="0"/>
                <a:chExt cx="6350000" cy="63500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053D57"/>
                </a:solidFill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3" name="TextBox 23"/>
              <p:cNvSpPr txBox="1"/>
              <p:nvPr/>
            </p:nvSpPr>
            <p:spPr>
              <a:xfrm>
                <a:off x="0" y="1524000"/>
                <a:ext cx="5275677" cy="70231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590"/>
                  </a:lnSpc>
                </a:pPr>
                <a:r>
                  <a:rPr lang="en-US" sz="3000" spc="330">
                    <a:solidFill>
                      <a:srgbClr val="053D57"/>
                    </a:solidFill>
                    <a:latin typeface="Montserrat Classic"/>
                  </a:rPr>
                  <a:t> </a:t>
                </a: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2453229"/>
                <a:ext cx="5275677" cy="5619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1884379" y="6830308"/>
              <a:ext cx="3956758" cy="1131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en-US" sz="3000" spc="330" dirty="0">
                  <a:solidFill>
                    <a:srgbClr val="000000"/>
                  </a:solidFill>
                </a:rPr>
                <a:t>ВУЛКАНЫ И ЗЕМЛЕТРЯСЕНИЯ</a:t>
              </a:r>
            </a:p>
          </p:txBody>
        </p:sp>
      </p:grpSp>
      <p:sp>
        <p:nvSpPr>
          <p:cNvPr id="36" name="AutoShape 36"/>
          <p:cNvSpPr/>
          <p:nvPr/>
        </p:nvSpPr>
        <p:spPr>
          <a:xfrm>
            <a:off x="2343150" y="5794856"/>
            <a:ext cx="13601700" cy="171450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ru-RU"/>
          </a:p>
        </p:txBody>
      </p:sp>
      <p:pic>
        <p:nvPicPr>
          <p:cNvPr id="37" name="10 глубина">
            <a:hlinkClick r:id="" action="ppaction://media"/>
            <a:extLst>
              <a:ext uri="{FF2B5EF4-FFF2-40B4-BE49-F238E27FC236}">
                <a16:creationId xmlns:a16="http://schemas.microsoft.com/office/drawing/2014/main" id="{EF05381D-7126-44C6-9A5F-B6D624F6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40560" y="472319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26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b="1557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313" y="0"/>
            <a:ext cx="18707100" cy="5343525"/>
            <a:chOff x="0" y="0"/>
            <a:chExt cx="24942800" cy="71247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942800" cy="7124700"/>
            </a:xfrm>
            <a:prstGeom prst="rect">
              <a:avLst/>
            </a:prstGeom>
            <a:solidFill>
              <a:srgbClr val="053D57">
                <a:alpha val="89803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51000" y="2259325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ru-RU" sz="7500" spc="67" dirty="0">
                  <a:solidFill>
                    <a:srgbClr val="F8FBFD"/>
                  </a:solidFill>
                  <a:latin typeface="+mj-lt"/>
                </a:rPr>
                <a:t>ТАЙНЫ</a:t>
              </a:r>
              <a:r>
                <a:rPr lang="en-US" sz="7500" spc="67" dirty="0">
                  <a:solidFill>
                    <a:srgbClr val="F8FBFD"/>
                  </a:solidFill>
                  <a:latin typeface="+mj-lt"/>
                </a:rPr>
                <a:t> ОКЕАНОВ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8754609" y="4826000"/>
              <a:ext cx="5915653" cy="2317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050" name="Picture 2" descr="https://clip2net.com/clip/m0/6ac39-clip-80kb.jpg?nocache=1">
            <a:extLst>
              <a:ext uri="{FF2B5EF4-FFF2-40B4-BE49-F238E27FC236}">
                <a16:creationId xmlns:a16="http://schemas.microsoft.com/office/drawing/2014/main" id="{03D46A43-0823-47FB-A677-020EE02E1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 bwMode="auto">
          <a:xfrm>
            <a:off x="1156709" y="4246087"/>
            <a:ext cx="5284164" cy="5583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lip2net.com/clip/m0/2c5b2-clip-183kb.jpg?nocache=1">
            <a:extLst>
              <a:ext uri="{FF2B5EF4-FFF2-40B4-BE49-F238E27FC236}">
                <a16:creationId xmlns:a16="http://schemas.microsoft.com/office/drawing/2014/main" id="{C602B406-31B2-4558-BED2-B5BD1CB85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"/>
          <a:stretch/>
        </p:blipFill>
        <p:spPr bwMode="auto">
          <a:xfrm>
            <a:off x="11995276" y="2873213"/>
            <a:ext cx="4657725" cy="6783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слайд 13 тайны">
            <a:hlinkClick r:id="" action="ppaction://media"/>
            <a:extLst>
              <a:ext uri="{FF2B5EF4-FFF2-40B4-BE49-F238E27FC236}">
                <a16:creationId xmlns:a16="http://schemas.microsoft.com/office/drawing/2014/main" id="{D39EA683-8AA5-4B57-9A9B-B294482BD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839200" y="7658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 t="8907" b="8907"/>
          <a:stretch>
            <a:fillRect/>
          </a:stretch>
        </p:blipFill>
        <p:spPr>
          <a:xfrm>
            <a:off x="1698573" y="1866900"/>
            <a:ext cx="14890853" cy="7698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4"/>
          <p:cNvSpPr txBox="1"/>
          <p:nvPr/>
        </p:nvSpPr>
        <p:spPr>
          <a:xfrm>
            <a:off x="634111" y="180975"/>
            <a:ext cx="1710901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8FBFD"/>
                </a:solidFill>
                <a:latin typeface="+mj-lt"/>
              </a:rPr>
              <a:t>Б</a:t>
            </a:r>
            <a:r>
              <a:rPr lang="ru-RU" sz="9000" dirty="0">
                <a:solidFill>
                  <a:srgbClr val="F8FBFD"/>
                </a:solidFill>
                <a:latin typeface="+mj-lt"/>
              </a:rPr>
              <a:t>ЕРМУДСКИЙ </a:t>
            </a:r>
            <a:r>
              <a:rPr lang="ru-RU" sz="9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ТРЕУГОЛЬНИК</a:t>
            </a:r>
            <a:endParaRPr lang="en-US" sz="9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12 бермудский">
            <a:hlinkClick r:id="" action="ppaction://media"/>
            <a:extLst>
              <a:ext uri="{FF2B5EF4-FFF2-40B4-BE49-F238E27FC236}">
                <a16:creationId xmlns:a16="http://schemas.microsoft.com/office/drawing/2014/main" id="{1F9F774F-792B-4B75-B771-4DF7183DF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81200" y="7596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11982" y="-401130"/>
            <a:ext cx="9708270" cy="110892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 t="6629" b="6629"/>
          <a:stretch>
            <a:fillRect/>
          </a:stretch>
        </p:blipFill>
        <p:spPr>
          <a:xfrm>
            <a:off x="1192996" y="1835423"/>
            <a:ext cx="16194191" cy="76228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4"/>
          <p:cNvSpPr txBox="1"/>
          <p:nvPr/>
        </p:nvSpPr>
        <p:spPr>
          <a:xfrm>
            <a:off x="5400743" y="3213"/>
            <a:ext cx="890980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ru-RU" sz="9000" dirty="0">
                <a:solidFill>
                  <a:srgbClr val="FFFFFF"/>
                </a:solidFill>
                <a:latin typeface="+mj-lt"/>
              </a:rPr>
              <a:t>МОРЕ </a:t>
            </a:r>
            <a:r>
              <a:rPr lang="ru-RU" sz="9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ДЬЯВОЛА</a:t>
            </a:r>
            <a:endParaRPr lang="en-US" sz="9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13 море дьявола">
            <a:hlinkClick r:id="" action="ppaction://media"/>
            <a:extLst>
              <a:ext uri="{FF2B5EF4-FFF2-40B4-BE49-F238E27FC236}">
                <a16:creationId xmlns:a16="http://schemas.microsoft.com/office/drawing/2014/main" id="{A43E207A-0D9B-4D42-ABEF-440DB57D2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95943" y="6055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09600" y="2209800"/>
            <a:ext cx="19507200" cy="80391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/>
          <a:srcRect t="22833" r="279" b="2520"/>
          <a:stretch>
            <a:fillRect/>
          </a:stretch>
        </p:blipFill>
        <p:spPr>
          <a:xfrm>
            <a:off x="2519179" y="2750385"/>
            <a:ext cx="13942844" cy="6957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4"/>
          <p:cNvSpPr txBox="1"/>
          <p:nvPr/>
        </p:nvSpPr>
        <p:spPr>
          <a:xfrm>
            <a:off x="2243840" y="452177"/>
            <a:ext cx="14493523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+mj-lt"/>
              </a:rPr>
              <a:t>А</a:t>
            </a:r>
            <a:r>
              <a:rPr lang="ru-RU" sz="9000" dirty="0">
                <a:solidFill>
                  <a:srgbClr val="FFFFFF"/>
                </a:solidFill>
                <a:latin typeface="+mj-lt"/>
              </a:rPr>
              <a:t>ТЛАНДИДА</a:t>
            </a:r>
            <a:endParaRPr lang="en-US" sz="9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14 атлантида">
            <a:hlinkClick r:id="" action="ppaction://media"/>
            <a:extLst>
              <a:ext uri="{FF2B5EF4-FFF2-40B4-BE49-F238E27FC236}">
                <a16:creationId xmlns:a16="http://schemas.microsoft.com/office/drawing/2014/main" id="{B7A621D5-7C5F-48D3-A174-D5AAB0D44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91200" y="10251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312" b="15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1200" y="240375"/>
            <a:ext cx="14782799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ru-RU" sz="6600" spc="174" dirty="0">
                <a:solidFill>
                  <a:srgbClr val="F8FBFD"/>
                </a:solidFill>
                <a:latin typeface="+mj-lt"/>
              </a:rPr>
              <a:t>ИССЛЕДОВАНИЕ ГЛУБИН ОКЕАНА</a:t>
            </a:r>
            <a:endParaRPr lang="en-US" sz="6600" spc="174" dirty="0">
              <a:solidFill>
                <a:srgbClr val="F8FBFD"/>
              </a:solidFill>
              <a:latin typeface="+mj-lt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8106" y="4798168"/>
            <a:ext cx="18821400" cy="54864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685800" y="1866900"/>
            <a:ext cx="2590800" cy="3675948"/>
            <a:chOff x="685800" y="1848552"/>
            <a:chExt cx="2590800" cy="36759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780FF7-5525-4867-B653-5F3EC6E2B0BF}"/>
                </a:ext>
              </a:extLst>
            </p:cNvPr>
            <p:cNvGrpSpPr/>
            <p:nvPr/>
          </p:nvGrpSpPr>
          <p:grpSpPr>
            <a:xfrm>
              <a:off x="685800" y="3695700"/>
              <a:ext cx="2590800" cy="1828800"/>
              <a:chOff x="642097" y="4230859"/>
              <a:chExt cx="4076700" cy="3287323"/>
            </a:xfrm>
          </p:grpSpPr>
          <p:sp>
            <p:nvSpPr>
              <p:cNvPr id="8" name="AutoShape 8"/>
              <p:cNvSpPr/>
              <p:nvPr/>
            </p:nvSpPr>
            <p:spPr>
              <a:xfrm>
                <a:off x="642097" y="4230859"/>
                <a:ext cx="4076700" cy="3287323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881903" y="4425503"/>
                <a:ext cx="3563523" cy="276618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Акустический Доплеровский измеритель скорости течения (</a:t>
                </a:r>
                <a:r>
                  <a:rPr lang="en-US" sz="2000" dirty="0"/>
                  <a:t>ADCP)</a:t>
                </a:r>
              </a:p>
            </p:txBody>
          </p:sp>
        </p:grpSp>
        <p:pic>
          <p:nvPicPr>
            <p:cNvPr id="3074" name="Picture 2" descr="https://clip2net.com/clip/m0/8fb99-clip-51kb.jpg?nocache=1">
              <a:extLst>
                <a:ext uri="{FF2B5EF4-FFF2-40B4-BE49-F238E27FC236}">
                  <a16:creationId xmlns:a16="http://schemas.microsoft.com/office/drawing/2014/main" id="{DCD4CD15-BAA7-4B0A-B93B-ED77743BCB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11"/>
            <a:stretch/>
          </p:blipFill>
          <p:spPr bwMode="auto">
            <a:xfrm>
              <a:off x="717444" y="1848552"/>
              <a:ext cx="2482956" cy="188720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Группа 21"/>
          <p:cNvGrpSpPr/>
          <p:nvPr/>
        </p:nvGrpSpPr>
        <p:grpSpPr>
          <a:xfrm>
            <a:off x="4648200" y="1790700"/>
            <a:ext cx="2438400" cy="4495801"/>
            <a:chOff x="4114800" y="1866899"/>
            <a:chExt cx="2438400" cy="449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07E3137-CC16-4523-84F7-3743171DDC72}"/>
                </a:ext>
              </a:extLst>
            </p:cNvPr>
            <p:cNvGrpSpPr/>
            <p:nvPr/>
          </p:nvGrpSpPr>
          <p:grpSpPr>
            <a:xfrm>
              <a:off x="4114801" y="4076701"/>
              <a:ext cx="2438399" cy="2285999"/>
              <a:chOff x="4991100" y="4267200"/>
              <a:chExt cx="4076700" cy="4282300"/>
            </a:xfrm>
          </p:grpSpPr>
          <p:sp>
            <p:nvSpPr>
              <p:cNvPr id="5" name="AutoShape 5"/>
              <p:cNvSpPr/>
              <p:nvPr/>
            </p:nvSpPr>
            <p:spPr>
              <a:xfrm>
                <a:off x="4991100" y="4267200"/>
                <a:ext cx="4076700" cy="4282300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5240705" y="4491456"/>
                <a:ext cx="3624695" cy="19218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Пакет электронных устройств для измерения температуры и проводимости воды на глубине (</a:t>
                </a:r>
                <a:r>
                  <a:rPr lang="en-US" sz="2000" dirty="0"/>
                  <a:t>CTD)</a:t>
                </a:r>
              </a:p>
            </p:txBody>
          </p:sp>
        </p:grpSp>
        <p:pic>
          <p:nvPicPr>
            <p:cNvPr id="3076" name="Picture 4" descr="https://clip2net.com/clip/m0/ff990-clip-43kb.jpg?nocache=1">
              <a:extLst>
                <a:ext uri="{FF2B5EF4-FFF2-40B4-BE49-F238E27FC236}">
                  <a16:creationId xmlns:a16="http://schemas.microsoft.com/office/drawing/2014/main" id="{F96C5A95-3680-44D9-BBB8-8FA9D63EF6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788"/>
            <a:stretch/>
          </p:blipFill>
          <p:spPr bwMode="auto">
            <a:xfrm>
              <a:off x="4114800" y="1866899"/>
              <a:ext cx="2362200" cy="21581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8534400" y="1790700"/>
            <a:ext cx="2590800" cy="3048001"/>
            <a:chOff x="7467600" y="1790700"/>
            <a:chExt cx="2590800" cy="3048001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A45E47-62CD-452C-BC95-C881FA0AA627}"/>
                </a:ext>
              </a:extLst>
            </p:cNvPr>
            <p:cNvGrpSpPr/>
            <p:nvPr/>
          </p:nvGrpSpPr>
          <p:grpSpPr>
            <a:xfrm>
              <a:off x="7467600" y="3924301"/>
              <a:ext cx="2590800" cy="914400"/>
              <a:chOff x="7467226" y="2906546"/>
              <a:chExt cx="2514600" cy="1625491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7467226" y="2906546"/>
                <a:ext cx="2514600" cy="1625491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19626" y="3135146"/>
                <a:ext cx="2133600" cy="3077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Дрифтер</a:t>
                </a:r>
                <a:endParaRPr lang="en-US" sz="2000" dirty="0"/>
              </a:p>
            </p:txBody>
          </p:sp>
        </p:grpSp>
        <p:pic>
          <p:nvPicPr>
            <p:cNvPr id="3080" name="Picture 8" descr="https://clip2net.com/clip/m0/cba79-clip-36kb.jpg?nocache=1">
              <a:extLst>
                <a:ext uri="{FF2B5EF4-FFF2-40B4-BE49-F238E27FC236}">
                  <a16:creationId xmlns:a16="http://schemas.microsoft.com/office/drawing/2014/main" id="{FB86E0A4-9BA9-4089-9B83-CBD297E7B6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12"/>
            <a:stretch/>
          </p:blipFill>
          <p:spPr bwMode="auto">
            <a:xfrm>
              <a:off x="7467600" y="1790700"/>
              <a:ext cx="257867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12420600" y="1790700"/>
            <a:ext cx="4076700" cy="3429001"/>
            <a:chOff x="10972800" y="1790700"/>
            <a:chExt cx="4076700" cy="3429001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0976EA17-DB4E-4B87-BE0E-9BEB6953717A}"/>
                </a:ext>
              </a:extLst>
            </p:cNvPr>
            <p:cNvGrpSpPr/>
            <p:nvPr/>
          </p:nvGrpSpPr>
          <p:grpSpPr>
            <a:xfrm>
              <a:off x="10972800" y="4457701"/>
              <a:ext cx="4076700" cy="762000"/>
              <a:chOff x="10620668" y="3440544"/>
              <a:chExt cx="4076700" cy="2020537"/>
            </a:xfrm>
          </p:grpSpPr>
          <p:sp>
            <p:nvSpPr>
              <p:cNvPr id="7" name="AutoShape 7"/>
              <p:cNvSpPr/>
              <p:nvPr/>
            </p:nvSpPr>
            <p:spPr>
              <a:xfrm>
                <a:off x="10620668" y="3440544"/>
                <a:ext cx="4076700" cy="2020537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0773068" y="3592944"/>
                <a:ext cx="3676145" cy="30777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Экологическая ДНК (</a:t>
                </a:r>
                <a:r>
                  <a:rPr lang="ru-RU" sz="2000" dirty="0" err="1"/>
                  <a:t>эДНК</a:t>
                </a:r>
                <a:r>
                  <a:rPr lang="ru-RU" sz="2000" dirty="0"/>
                  <a:t>)</a:t>
                </a:r>
                <a:endParaRPr lang="en-US" sz="2000" dirty="0"/>
              </a:p>
            </p:txBody>
          </p:sp>
        </p:grpSp>
        <p:pic>
          <p:nvPicPr>
            <p:cNvPr id="3082" name="Picture 10" descr="https://clip2net.com/clip/m0/641af-clip-46kb.jpg?nocache=1">
              <a:extLst>
                <a:ext uri="{FF2B5EF4-FFF2-40B4-BE49-F238E27FC236}">
                  <a16:creationId xmlns:a16="http://schemas.microsoft.com/office/drawing/2014/main" id="{BD46D349-8134-4F9C-BB03-1CE7CA5B2E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72"/>
            <a:stretch/>
          </p:blipFill>
          <p:spPr bwMode="auto">
            <a:xfrm>
              <a:off x="10972800" y="1790700"/>
              <a:ext cx="4012421" cy="26994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слайд 17 техноллогии 1">
            <a:hlinkClick r:id="" action="ppaction://media"/>
            <a:extLst>
              <a:ext uri="{FF2B5EF4-FFF2-40B4-BE49-F238E27FC236}">
                <a16:creationId xmlns:a16="http://schemas.microsoft.com/office/drawing/2014/main" id="{FB725B5B-99F1-4AA0-BA1C-BAE418A46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87866" y="5283899"/>
            <a:ext cx="609600" cy="609600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13563600" y="6438900"/>
            <a:ext cx="2859760" cy="2694295"/>
            <a:chOff x="12344400" y="5981700"/>
            <a:chExt cx="2859760" cy="2694295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976EA17-DB4E-4B87-BE0E-9BEB6953717A}"/>
                </a:ext>
              </a:extLst>
            </p:cNvPr>
            <p:cNvGrpSpPr/>
            <p:nvPr/>
          </p:nvGrpSpPr>
          <p:grpSpPr>
            <a:xfrm>
              <a:off x="12344400" y="8115300"/>
              <a:ext cx="2859760" cy="560695"/>
              <a:chOff x="13449300" y="4267200"/>
              <a:chExt cx="4076700" cy="2020537"/>
            </a:xfrm>
          </p:grpSpPr>
          <p:sp>
            <p:nvSpPr>
              <p:cNvPr id="33" name="AutoShape 7"/>
              <p:cNvSpPr/>
              <p:nvPr/>
            </p:nvSpPr>
            <p:spPr>
              <a:xfrm>
                <a:off x="13449300" y="4267200"/>
                <a:ext cx="4076700" cy="2020537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TextBox 12"/>
              <p:cNvSpPr txBox="1"/>
              <p:nvPr/>
            </p:nvSpPr>
            <p:spPr>
              <a:xfrm>
                <a:off x="13583155" y="4663920"/>
                <a:ext cx="3676145" cy="110911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Спутники</a:t>
                </a:r>
                <a:endParaRPr lang="en-US" sz="2000" dirty="0"/>
              </a:p>
            </p:txBody>
          </p:sp>
        </p:grpSp>
        <p:pic>
          <p:nvPicPr>
            <p:cNvPr id="38" name="Picture 8" descr="https://clip2net.com/clip/m0/c408e-clip-35kb.jpg?nocache=1">
              <a:extLst>
                <a:ext uri="{FF2B5EF4-FFF2-40B4-BE49-F238E27FC236}">
                  <a16:creationId xmlns:a16="http://schemas.microsoft.com/office/drawing/2014/main" id="{ED61FD93-6E11-45D0-B8EB-2C98BA1280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58"/>
            <a:stretch/>
          </p:blipFill>
          <p:spPr bwMode="auto">
            <a:xfrm>
              <a:off x="12344400" y="5981700"/>
              <a:ext cx="2859760" cy="211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838200" y="6591300"/>
            <a:ext cx="2859760" cy="2527805"/>
            <a:chOff x="533400" y="6362700"/>
            <a:chExt cx="2859760" cy="2527805"/>
          </a:xfrm>
        </p:grpSpPr>
        <p:pic>
          <p:nvPicPr>
            <p:cNvPr id="35" name="Picture 2" descr="https://clip2net.com/clip/m0/83efd-clip-28kb.jpg?nocache=1">
              <a:extLst>
                <a:ext uri="{FF2B5EF4-FFF2-40B4-BE49-F238E27FC236}">
                  <a16:creationId xmlns:a16="http://schemas.microsoft.com/office/drawing/2014/main" id="{27664938-28CC-43AE-A56A-01E5FA07C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" t="4407" r="3084" b="12778"/>
            <a:stretch/>
          </p:blipFill>
          <p:spPr bwMode="auto">
            <a:xfrm>
              <a:off x="533400" y="6362700"/>
              <a:ext cx="2859759" cy="1930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DC780FF7-5525-4867-B653-5F3EC6E2B0BF}"/>
                </a:ext>
              </a:extLst>
            </p:cNvPr>
            <p:cNvGrpSpPr/>
            <p:nvPr/>
          </p:nvGrpSpPr>
          <p:grpSpPr>
            <a:xfrm>
              <a:off x="533400" y="8343900"/>
              <a:ext cx="2859760" cy="546605"/>
              <a:chOff x="754251" y="5000558"/>
              <a:chExt cx="4076700" cy="3287323"/>
            </a:xfrm>
          </p:grpSpPr>
          <p:sp>
            <p:nvSpPr>
              <p:cNvPr id="41" name="AutoShape 8"/>
              <p:cNvSpPr/>
              <p:nvPr/>
            </p:nvSpPr>
            <p:spPr>
              <a:xfrm>
                <a:off x="754251" y="5000558"/>
                <a:ext cx="4076700" cy="3287323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 u="sng"/>
              </a:p>
            </p:txBody>
          </p:sp>
          <p:sp>
            <p:nvSpPr>
              <p:cNvPr id="42" name="TextBox 9"/>
              <p:cNvSpPr txBox="1"/>
              <p:nvPr/>
            </p:nvSpPr>
            <p:spPr>
              <a:xfrm>
                <a:off x="1188755" y="5917103"/>
                <a:ext cx="3238500" cy="185099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Магнитометр</a:t>
                </a:r>
                <a:endParaRPr lang="en-US" sz="2000" dirty="0"/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8915400" y="6591300"/>
            <a:ext cx="2859760" cy="2756405"/>
            <a:chOff x="8001000" y="6210300"/>
            <a:chExt cx="2859760" cy="2756405"/>
          </a:xfrm>
        </p:grpSpPr>
        <p:pic>
          <p:nvPicPr>
            <p:cNvPr id="37" name="Picture 6" descr="https://clip2net.com/clip/m0/f25fe-clip-34kb.jpg?nocache=1">
              <a:extLst>
                <a:ext uri="{FF2B5EF4-FFF2-40B4-BE49-F238E27FC236}">
                  <a16:creationId xmlns:a16="http://schemas.microsoft.com/office/drawing/2014/main" id="{5892B9B9-66E6-4C40-AEEE-5A928C1F1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62"/>
            <a:stretch/>
          </p:blipFill>
          <p:spPr bwMode="auto">
            <a:xfrm>
              <a:off x="8001000" y="6210300"/>
              <a:ext cx="2855488" cy="2210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C6A45E47-62CD-452C-BC95-C881FA0AA627}"/>
                </a:ext>
              </a:extLst>
            </p:cNvPr>
            <p:cNvGrpSpPr/>
            <p:nvPr/>
          </p:nvGrpSpPr>
          <p:grpSpPr>
            <a:xfrm>
              <a:off x="8001000" y="8420100"/>
              <a:ext cx="2859760" cy="546605"/>
              <a:chOff x="9220200" y="4267200"/>
              <a:chExt cx="4076700" cy="1625491"/>
            </a:xfrm>
          </p:grpSpPr>
          <p:sp>
            <p:nvSpPr>
              <p:cNvPr id="47" name="AutoShape 6"/>
              <p:cNvSpPr/>
              <p:nvPr/>
            </p:nvSpPr>
            <p:spPr>
              <a:xfrm>
                <a:off x="9220200" y="4267200"/>
                <a:ext cx="4076700" cy="1625491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TextBox 11"/>
              <p:cNvSpPr txBox="1"/>
              <p:nvPr/>
            </p:nvSpPr>
            <p:spPr>
              <a:xfrm>
                <a:off x="9220200" y="4758075"/>
                <a:ext cx="4076700" cy="9152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Фотограмметрия</a:t>
                </a:r>
                <a:endParaRPr lang="en-US" sz="2000" dirty="0"/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4876800" y="6591300"/>
            <a:ext cx="2859760" cy="3352800"/>
            <a:chOff x="4114799" y="6591300"/>
            <a:chExt cx="2859760" cy="3352800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507E3137-CC16-4523-84F7-3743171DDC72}"/>
                </a:ext>
              </a:extLst>
            </p:cNvPr>
            <p:cNvGrpSpPr/>
            <p:nvPr/>
          </p:nvGrpSpPr>
          <p:grpSpPr>
            <a:xfrm>
              <a:off x="4114799" y="8724900"/>
              <a:ext cx="2859760" cy="1219200"/>
              <a:chOff x="4009676" y="6262146"/>
              <a:chExt cx="4076700" cy="4282300"/>
            </a:xfrm>
          </p:grpSpPr>
          <p:sp>
            <p:nvSpPr>
              <p:cNvPr id="44" name="AutoShape 5"/>
              <p:cNvSpPr/>
              <p:nvPr/>
            </p:nvSpPr>
            <p:spPr>
              <a:xfrm>
                <a:off x="4009676" y="6262146"/>
                <a:ext cx="4076700" cy="4282300"/>
              </a:xfrm>
              <a:prstGeom prst="rect">
                <a:avLst/>
              </a:prstGeom>
              <a:solidFill>
                <a:srgbClr val="F8FBFD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TextBox 10"/>
              <p:cNvSpPr txBox="1"/>
              <p:nvPr/>
            </p:nvSpPr>
            <p:spPr>
              <a:xfrm>
                <a:off x="4226930" y="6859474"/>
                <a:ext cx="3581401" cy="361896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Географические информационные системы (</a:t>
                </a:r>
                <a:r>
                  <a:rPr lang="en-US" sz="2000" dirty="0"/>
                  <a:t>GIS)</a:t>
                </a:r>
              </a:p>
            </p:txBody>
          </p:sp>
        </p:grpSp>
        <p:pic>
          <p:nvPicPr>
            <p:cNvPr id="49" name="Picture 4" descr="https://clip2net.com/clip/m0/f0195-clip-43kb.jpg?nocache=1">
              <a:extLst>
                <a:ext uri="{FF2B5EF4-FFF2-40B4-BE49-F238E27FC236}">
                  <a16:creationId xmlns:a16="http://schemas.microsoft.com/office/drawing/2014/main" id="{2774AD46-6350-4AFF-AC85-A45EAB9680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53"/>
            <a:stretch/>
          </p:blipFill>
          <p:spPr bwMode="auto">
            <a:xfrm>
              <a:off x="4114800" y="6591300"/>
              <a:ext cx="2859759" cy="212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52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0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312" b="15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354" y="4800600"/>
            <a:ext cx="18821400" cy="54864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907869" y="647700"/>
            <a:ext cx="3588941" cy="4034984"/>
            <a:chOff x="533400" y="635770"/>
            <a:chExt cx="2990785" cy="36472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780FF7-5525-4867-B653-5F3EC6E2B0BF}"/>
                </a:ext>
              </a:extLst>
            </p:cNvPr>
            <p:cNvGrpSpPr/>
            <p:nvPr/>
          </p:nvGrpSpPr>
          <p:grpSpPr>
            <a:xfrm>
              <a:off x="533400" y="2857500"/>
              <a:ext cx="2971800" cy="1425507"/>
              <a:chOff x="762000" y="4230859"/>
              <a:chExt cx="4076700" cy="5465544"/>
            </a:xfrm>
          </p:grpSpPr>
          <p:sp>
            <p:nvSpPr>
              <p:cNvPr id="8" name="AutoShape 8"/>
              <p:cNvSpPr/>
              <p:nvPr/>
            </p:nvSpPr>
            <p:spPr>
              <a:xfrm>
                <a:off x="762000" y="4230859"/>
                <a:ext cx="4076700" cy="5465544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 u="sng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180123" y="5691653"/>
                <a:ext cx="3238500" cy="236009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Подводные лодки и батискафы</a:t>
                </a:r>
                <a:endParaRPr lang="en-US" sz="2000" dirty="0"/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242CBCA-5A10-4008-BBA8-7943738EF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347" y="635770"/>
              <a:ext cx="2983838" cy="22486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9" name="Группа 38"/>
          <p:cNvGrpSpPr/>
          <p:nvPr/>
        </p:nvGrpSpPr>
        <p:grpSpPr>
          <a:xfrm>
            <a:off x="5161478" y="658892"/>
            <a:ext cx="3582467" cy="3684594"/>
            <a:chOff x="4787010" y="646962"/>
            <a:chExt cx="2985390" cy="33305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07E3137-CC16-4523-84F7-3743171DDC72}"/>
                </a:ext>
              </a:extLst>
            </p:cNvPr>
            <p:cNvGrpSpPr/>
            <p:nvPr/>
          </p:nvGrpSpPr>
          <p:grpSpPr>
            <a:xfrm>
              <a:off x="4800600" y="2857500"/>
              <a:ext cx="2971800" cy="1119980"/>
              <a:chOff x="4991100" y="4267200"/>
              <a:chExt cx="4076700" cy="4282300"/>
            </a:xfrm>
          </p:grpSpPr>
          <p:sp>
            <p:nvSpPr>
              <p:cNvPr id="5" name="AutoShape 5"/>
              <p:cNvSpPr/>
              <p:nvPr/>
            </p:nvSpPr>
            <p:spPr>
              <a:xfrm>
                <a:off x="4991100" y="4267200"/>
                <a:ext cx="4076700" cy="4282300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5304692" y="5141264"/>
                <a:ext cx="3581400" cy="11768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Погружные коллекторы</a:t>
                </a:r>
                <a:endParaRPr lang="en-US" sz="2000" dirty="0"/>
              </a:p>
            </p:txBody>
          </p: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BEF29E3-DB87-47EA-81E2-16861BBFC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7010" y="646962"/>
              <a:ext cx="2971800" cy="22261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0" name="Группа 39"/>
          <p:cNvGrpSpPr/>
          <p:nvPr/>
        </p:nvGrpSpPr>
        <p:grpSpPr>
          <a:xfrm>
            <a:off x="9664074" y="662623"/>
            <a:ext cx="3574313" cy="3680465"/>
            <a:chOff x="9289605" y="650694"/>
            <a:chExt cx="2978595" cy="33267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C6A45E47-62CD-452C-BC95-C881FA0AA627}"/>
                </a:ext>
              </a:extLst>
            </p:cNvPr>
            <p:cNvGrpSpPr/>
            <p:nvPr/>
          </p:nvGrpSpPr>
          <p:grpSpPr>
            <a:xfrm>
              <a:off x="9296400" y="2857500"/>
              <a:ext cx="2971800" cy="1119980"/>
              <a:chOff x="9220200" y="4195126"/>
              <a:chExt cx="4076700" cy="1625491"/>
            </a:xfrm>
          </p:grpSpPr>
          <p:sp>
            <p:nvSpPr>
              <p:cNvPr id="6" name="AutoShape 6"/>
              <p:cNvSpPr/>
              <p:nvPr/>
            </p:nvSpPr>
            <p:spPr>
              <a:xfrm>
                <a:off x="9220200" y="4195126"/>
                <a:ext cx="4076700" cy="1625491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9220200" y="4637500"/>
                <a:ext cx="4076700" cy="44669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Технический дайвинг</a:t>
                </a:r>
                <a:endParaRPr lang="en-US" sz="2000" dirty="0"/>
              </a:p>
            </p:txBody>
          </p:sp>
        </p:grp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2DB1CC5-E6EE-4823-8195-5500EB22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9605" y="650694"/>
              <a:ext cx="2971800" cy="22234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1" name="Группа 40"/>
          <p:cNvGrpSpPr/>
          <p:nvPr/>
        </p:nvGrpSpPr>
        <p:grpSpPr>
          <a:xfrm>
            <a:off x="14166668" y="659629"/>
            <a:ext cx="3566159" cy="4482645"/>
            <a:chOff x="13792200" y="647700"/>
            <a:chExt cx="2971800" cy="40518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0976EA17-DB4E-4B87-BE0E-9BEB6953717A}"/>
                </a:ext>
              </a:extLst>
            </p:cNvPr>
            <p:cNvGrpSpPr/>
            <p:nvPr/>
          </p:nvGrpSpPr>
          <p:grpSpPr>
            <a:xfrm>
              <a:off x="13792200" y="2933700"/>
              <a:ext cx="2971800" cy="1765880"/>
              <a:chOff x="13449300" y="4267200"/>
              <a:chExt cx="4076700" cy="2020537"/>
            </a:xfrm>
          </p:grpSpPr>
          <p:sp>
            <p:nvSpPr>
              <p:cNvPr id="7" name="AutoShape 7"/>
              <p:cNvSpPr/>
              <p:nvPr/>
            </p:nvSpPr>
            <p:spPr>
              <a:xfrm>
                <a:off x="13449300" y="4267200"/>
                <a:ext cx="4076700" cy="2020537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3583156" y="4663919"/>
                <a:ext cx="3676146" cy="105648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Технологии акустического мониторинга океана</a:t>
                </a:r>
                <a:endParaRPr lang="en-US" sz="2000" dirty="0"/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32D0735-5083-4641-AF5F-88724C1B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92200" y="647700"/>
              <a:ext cx="2971800" cy="22559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20" name="слайд 20 технологии 4">
            <a:hlinkClick r:id="" action="ppaction://media"/>
            <a:extLst>
              <a:ext uri="{FF2B5EF4-FFF2-40B4-BE49-F238E27FC236}">
                <a16:creationId xmlns:a16="http://schemas.microsoft.com/office/drawing/2014/main" id="{C0FF9508-FFAB-4CF0-98E2-732F32DDD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12287" y="2803278"/>
            <a:ext cx="444381" cy="444381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914400" y="5698412"/>
            <a:ext cx="3505200" cy="3483688"/>
            <a:chOff x="533400" y="5686483"/>
            <a:chExt cx="2668684" cy="2946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C780FF7-5525-4867-B653-5F3EC6E2B0BF}"/>
                </a:ext>
              </a:extLst>
            </p:cNvPr>
            <p:cNvGrpSpPr/>
            <p:nvPr/>
          </p:nvGrpSpPr>
          <p:grpSpPr>
            <a:xfrm>
              <a:off x="533400" y="7658100"/>
              <a:ext cx="2667001" cy="975307"/>
              <a:chOff x="759427" y="-1933365"/>
              <a:chExt cx="4076700" cy="5465544"/>
            </a:xfrm>
          </p:grpSpPr>
          <p:sp>
            <p:nvSpPr>
              <p:cNvPr id="22" name="AutoShape 8"/>
              <p:cNvSpPr/>
              <p:nvPr/>
            </p:nvSpPr>
            <p:spPr>
              <a:xfrm>
                <a:off x="759427" y="-1933365"/>
                <a:ext cx="4076700" cy="5465544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 u="sng"/>
              </a:p>
            </p:txBody>
          </p:sp>
          <p:sp>
            <p:nvSpPr>
              <p:cNvPr id="23" name="TextBox 9"/>
              <p:cNvSpPr txBox="1"/>
              <p:nvPr/>
            </p:nvSpPr>
            <p:spPr>
              <a:xfrm>
                <a:off x="1108858" y="-652309"/>
                <a:ext cx="3238501" cy="344951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Звуковая навигация (</a:t>
                </a:r>
                <a:r>
                  <a:rPr lang="en-US" sz="2000" dirty="0"/>
                  <a:t>SONAR)</a:t>
                </a:r>
              </a:p>
            </p:txBody>
          </p:sp>
        </p:grpSp>
        <p:pic>
          <p:nvPicPr>
            <p:cNvPr id="33" name="Picture 2" descr="https://clip2net.com/clip/m0/3698b-clip-31kb.jpg?nocache=1">
              <a:extLst>
                <a:ext uri="{FF2B5EF4-FFF2-40B4-BE49-F238E27FC236}">
                  <a16:creationId xmlns:a16="http://schemas.microsoft.com/office/drawing/2014/main" id="{3E835F37-0053-48DF-BD3E-E5D67DA315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87"/>
            <a:stretch/>
          </p:blipFill>
          <p:spPr bwMode="auto">
            <a:xfrm>
              <a:off x="535083" y="5686483"/>
              <a:ext cx="2667001" cy="19985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5172671" y="5698412"/>
            <a:ext cx="3507597" cy="3788487"/>
            <a:chOff x="4798203" y="5686483"/>
            <a:chExt cx="2669398" cy="31406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07E3137-CC16-4523-84F7-3743171DDC72}"/>
                </a:ext>
              </a:extLst>
            </p:cNvPr>
            <p:cNvGrpSpPr/>
            <p:nvPr/>
          </p:nvGrpSpPr>
          <p:grpSpPr>
            <a:xfrm>
              <a:off x="4800600" y="7658100"/>
              <a:ext cx="2667001" cy="1169020"/>
              <a:chOff x="4991100" y="4267200"/>
              <a:chExt cx="4076700" cy="4282300"/>
            </a:xfrm>
          </p:grpSpPr>
          <p:sp>
            <p:nvSpPr>
              <p:cNvPr id="25" name="AutoShape 5"/>
              <p:cNvSpPr/>
              <p:nvPr/>
            </p:nvSpPr>
            <p:spPr>
              <a:xfrm>
                <a:off x="4991100" y="4267200"/>
                <a:ext cx="4076700" cy="4282300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TextBox 10"/>
              <p:cNvSpPr txBox="1"/>
              <p:nvPr/>
            </p:nvSpPr>
            <p:spPr>
              <a:xfrm>
                <a:off x="5344797" y="5078513"/>
                <a:ext cx="3581400" cy="338229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Многолучевой локатор (</a:t>
                </a:r>
                <a:r>
                  <a:rPr lang="en-US" sz="2000" dirty="0"/>
                  <a:t>Multibeam Sonar)</a:t>
                </a:r>
              </a:p>
            </p:txBody>
          </p:sp>
        </p:grpSp>
        <p:pic>
          <p:nvPicPr>
            <p:cNvPr id="34" name="Picture 4" descr="https://clip2net.com/clip/m0/1b94f-clip-63kb.jpg?nocache=1">
              <a:extLst>
                <a:ext uri="{FF2B5EF4-FFF2-40B4-BE49-F238E27FC236}">
                  <a16:creationId xmlns:a16="http://schemas.microsoft.com/office/drawing/2014/main" id="{602F3129-F128-49F6-AA15-50456AF75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3"/>
            <a:stretch/>
          </p:blipFill>
          <p:spPr bwMode="auto">
            <a:xfrm>
              <a:off x="4798203" y="5686483"/>
              <a:ext cx="2668149" cy="19930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Группа 43"/>
          <p:cNvGrpSpPr/>
          <p:nvPr/>
        </p:nvGrpSpPr>
        <p:grpSpPr>
          <a:xfrm>
            <a:off x="9670869" y="5676900"/>
            <a:ext cx="3581400" cy="3637562"/>
            <a:chOff x="9144000" y="5608809"/>
            <a:chExt cx="2694429" cy="29937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6A45E47-62CD-452C-BC95-C881FA0AA627}"/>
                </a:ext>
              </a:extLst>
            </p:cNvPr>
            <p:cNvGrpSpPr/>
            <p:nvPr/>
          </p:nvGrpSpPr>
          <p:grpSpPr>
            <a:xfrm>
              <a:off x="9144000" y="7581900"/>
              <a:ext cx="2667001" cy="1020695"/>
              <a:chOff x="9220200" y="4267200"/>
              <a:chExt cx="4076700" cy="1625491"/>
            </a:xfrm>
          </p:grpSpPr>
          <p:sp>
            <p:nvSpPr>
              <p:cNvPr id="28" name="AutoShape 6"/>
              <p:cNvSpPr/>
              <p:nvPr/>
            </p:nvSpPr>
            <p:spPr>
              <a:xfrm>
                <a:off x="9220200" y="4267200"/>
                <a:ext cx="4076700" cy="1625491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29" name="TextBox 11"/>
              <p:cNvSpPr txBox="1"/>
              <p:nvPr/>
            </p:nvSpPr>
            <p:spPr>
              <a:xfrm>
                <a:off x="9220200" y="4720463"/>
                <a:ext cx="4076700" cy="80679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Гидролокатор бокового обзора (</a:t>
                </a:r>
                <a:r>
                  <a:rPr lang="en-US" sz="2000" dirty="0"/>
                  <a:t>Side scan Sonar)</a:t>
                </a: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EBE1919-4F96-451F-92F8-48EB893BC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/>
            <a:srcRect b="14575"/>
            <a:stretch/>
          </p:blipFill>
          <p:spPr>
            <a:xfrm>
              <a:off x="9170280" y="5608809"/>
              <a:ext cx="2668149" cy="20438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45" name="Группа 44"/>
          <p:cNvGrpSpPr/>
          <p:nvPr/>
        </p:nvGrpSpPr>
        <p:grpSpPr>
          <a:xfrm>
            <a:off x="14242869" y="5753100"/>
            <a:ext cx="3581400" cy="3505200"/>
            <a:chOff x="13563600" y="5829301"/>
            <a:chExt cx="2667001" cy="2880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976EA17-DB4E-4B87-BE0E-9BEB6953717A}"/>
                </a:ext>
              </a:extLst>
            </p:cNvPr>
            <p:cNvGrpSpPr/>
            <p:nvPr/>
          </p:nvGrpSpPr>
          <p:grpSpPr>
            <a:xfrm>
              <a:off x="13563600" y="7734300"/>
              <a:ext cx="2667001" cy="975307"/>
              <a:chOff x="13449300" y="4267200"/>
              <a:chExt cx="4076700" cy="2020537"/>
            </a:xfrm>
          </p:grpSpPr>
          <p:sp>
            <p:nvSpPr>
              <p:cNvPr id="31" name="AutoShape 7"/>
              <p:cNvSpPr/>
              <p:nvPr/>
            </p:nvSpPr>
            <p:spPr>
              <a:xfrm>
                <a:off x="13449300" y="4267200"/>
                <a:ext cx="4076700" cy="2020537"/>
              </a:xfrm>
              <a:prstGeom prst="rect">
                <a:avLst/>
              </a:prstGeom>
              <a:solidFill>
                <a:srgbClr val="F8FBFD"/>
              </a:solid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endParaRPr lang="ru-RU" u="sng"/>
              </a:p>
            </p:txBody>
          </p:sp>
          <p:sp>
            <p:nvSpPr>
              <p:cNvPr id="32" name="TextBox 12"/>
              <p:cNvSpPr txBox="1"/>
              <p:nvPr/>
            </p:nvSpPr>
            <p:spPr>
              <a:xfrm>
                <a:off x="13583154" y="4663918"/>
                <a:ext cx="3676146" cy="104789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ru-RU" sz="2000" dirty="0"/>
                  <a:t>Эхолот с синтезированной апертурой </a:t>
                </a:r>
                <a:r>
                  <a:rPr lang="en-US" sz="2000" dirty="0"/>
                  <a:t>(SAS)</a:t>
                </a:r>
              </a:p>
            </p:txBody>
          </p:sp>
        </p:grp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CFF03CA-22C3-4E5E-AD58-8C7A895FE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b="16335"/>
            <a:stretch/>
          </p:blipFill>
          <p:spPr>
            <a:xfrm>
              <a:off x="13563600" y="5829301"/>
              <a:ext cx="2657031" cy="18996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10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312" b="15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10742" y="4800600"/>
            <a:ext cx="18821400" cy="54864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C780FF7-5525-4867-B653-5F3EC6E2B0BF}"/>
              </a:ext>
            </a:extLst>
          </p:cNvPr>
          <p:cNvGrpSpPr/>
          <p:nvPr/>
        </p:nvGrpSpPr>
        <p:grpSpPr>
          <a:xfrm>
            <a:off x="1364033" y="5824387"/>
            <a:ext cx="4076700" cy="1273811"/>
            <a:chOff x="762000" y="4230859"/>
            <a:chExt cx="4076700" cy="5465544"/>
          </a:xfrm>
        </p:grpSpPr>
        <p:sp>
          <p:nvSpPr>
            <p:cNvPr id="8" name="AutoShape 8"/>
            <p:cNvSpPr/>
            <p:nvPr/>
          </p:nvSpPr>
          <p:spPr>
            <a:xfrm>
              <a:off x="762000" y="4230859"/>
              <a:ext cx="4076700" cy="5465544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 u="sn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40227" y="4425502"/>
              <a:ext cx="3829928" cy="3067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ru-RU" sz="3000" spc="330" dirty="0">
                  <a:solidFill>
                    <a:srgbClr val="000000"/>
                  </a:solidFill>
                </a:rPr>
                <a:t>Технология </a:t>
              </a:r>
              <a:r>
                <a:rPr lang="ru-RU" sz="3000" spc="330" dirty="0" err="1">
                  <a:solidFill>
                    <a:srgbClr val="000000"/>
                  </a:solidFill>
                </a:rPr>
                <a:t>телеприсутствия</a:t>
              </a:r>
              <a:endParaRPr lang="en-US" sz="3000" spc="33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07E3137-CC16-4523-84F7-3743171DDC72}"/>
              </a:ext>
            </a:extLst>
          </p:cNvPr>
          <p:cNvGrpSpPr/>
          <p:nvPr/>
        </p:nvGrpSpPr>
        <p:grpSpPr>
          <a:xfrm>
            <a:off x="6379614" y="5813822"/>
            <a:ext cx="4076700" cy="765448"/>
            <a:chOff x="4991100" y="4267200"/>
            <a:chExt cx="4076700" cy="4282300"/>
          </a:xfrm>
        </p:grpSpPr>
        <p:sp>
          <p:nvSpPr>
            <p:cNvPr id="5" name="AutoShape 5"/>
            <p:cNvSpPr/>
            <p:nvPr/>
          </p:nvSpPr>
          <p:spPr>
            <a:xfrm>
              <a:off x="4991100" y="4267200"/>
              <a:ext cx="4076700" cy="428230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84000" y="4326306"/>
              <a:ext cx="3581400" cy="1467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ru-RU" sz="3000" spc="330" dirty="0">
                  <a:solidFill>
                    <a:srgbClr val="000000"/>
                  </a:solidFill>
                </a:rPr>
                <a:t>Тралы</a:t>
              </a:r>
              <a:endParaRPr lang="en-US" sz="3000" spc="33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A45E47-62CD-452C-BC95-C881FA0AA627}"/>
              </a:ext>
            </a:extLst>
          </p:cNvPr>
          <p:cNvGrpSpPr/>
          <p:nvPr/>
        </p:nvGrpSpPr>
        <p:grpSpPr>
          <a:xfrm>
            <a:off x="11463827" y="5772860"/>
            <a:ext cx="4076700" cy="740412"/>
            <a:chOff x="9220200" y="4267200"/>
            <a:chExt cx="4076700" cy="1625491"/>
          </a:xfrm>
        </p:grpSpPr>
        <p:sp>
          <p:nvSpPr>
            <p:cNvPr id="6" name="AutoShape 6"/>
            <p:cNvSpPr/>
            <p:nvPr/>
          </p:nvSpPr>
          <p:spPr>
            <a:xfrm>
              <a:off x="9220200" y="4267200"/>
              <a:ext cx="4076700" cy="1625491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220200" y="4368978"/>
              <a:ext cx="4076700" cy="557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  <a:spcBef>
                  <a:spcPct val="0"/>
                </a:spcBef>
              </a:pPr>
              <a:r>
                <a:rPr lang="ru-RU" sz="3000" spc="330" dirty="0">
                  <a:solidFill>
                    <a:srgbClr val="000000"/>
                  </a:solidFill>
                </a:rPr>
                <a:t>Судна</a:t>
              </a:r>
              <a:endParaRPr lang="en-US" sz="3000" spc="33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B269F-3B1B-42B7-95FC-8398EFADCF2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4033" y="2768087"/>
            <a:ext cx="4076700" cy="30612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7033E7-7891-472B-A9ED-B92D3D95AB2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62600" y="2828514"/>
            <a:ext cx="4093714" cy="29853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8A9128C-9916-4004-A98A-1D2F26C87AC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63827" y="2753707"/>
            <a:ext cx="4059685" cy="3007723"/>
          </a:xfrm>
          <a:prstGeom prst="rect">
            <a:avLst/>
          </a:prstGeom>
        </p:spPr>
      </p:pic>
      <p:pic>
        <p:nvPicPr>
          <p:cNvPr id="19" name="слайд 21 технологии 5">
            <a:hlinkClick r:id="" action="ppaction://media"/>
            <a:extLst>
              <a:ext uri="{FF2B5EF4-FFF2-40B4-BE49-F238E27FC236}">
                <a16:creationId xmlns:a16="http://schemas.microsoft.com/office/drawing/2014/main" id="{3AB3F6FA-B4FE-405D-8A10-AAD0C1B8B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58414" y="6576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8610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8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62100"/>
            <a:ext cx="4648200" cy="266065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+mn-lt"/>
              </a:rPr>
              <a:t>Актуальность нашей работы: </a:t>
            </a:r>
            <a:br>
              <a:rPr lang="ru-RU" sz="2800" dirty="0">
                <a:solidFill>
                  <a:srgbClr val="002060"/>
                </a:solidFill>
                <a:latin typeface="+mn-lt"/>
              </a:rPr>
            </a:br>
            <a:r>
              <a:rPr lang="ru-RU" sz="2800" dirty="0">
                <a:solidFill>
                  <a:srgbClr val="002060"/>
                </a:solidFill>
                <a:latin typeface="+mn-lt"/>
              </a:rPr>
              <a:t>Стремление к познанию мира за рамками школьных уроков «Окружающего мира»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2600" y="273050"/>
            <a:ext cx="11887200" cy="9747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Задачи, которые поставили перед собой:</a:t>
            </a:r>
          </a:p>
          <a:p>
            <a:pPr algn="ctr"/>
            <a:endParaRPr lang="ru-RU" b="1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Самостоятельно подобрать научно-информационный материал об океанах: виды, особенности, территории, обитатели, интересные факты, тайны и загадки, разработки по освоению океанов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Использовать энциклопедии, книги, Интернет-источники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Обобщить подобранный материал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Совершенствовать умения создавать компьютерные презентации: работа с картинками, текстом, анимацией и звуковым сопровождением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</a:rPr>
              <a:t>Представить презентацию своей работы на конкурс «Эра фантастики»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3400" y="6057900"/>
            <a:ext cx="4648200" cy="2286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Цель: открыть, а скорее лишь приоткрыть, для себя мир океанов, столь широкий, и столь неизученный.</a:t>
            </a:r>
          </a:p>
        </p:txBody>
      </p:sp>
      <p:pic>
        <p:nvPicPr>
          <p:cNvPr id="6" name="02 цели">
            <a:hlinkClick r:id="" action="ppaction://media"/>
            <a:extLst>
              <a:ext uri="{FF2B5EF4-FFF2-40B4-BE49-F238E27FC236}">
                <a16:creationId xmlns:a16="http://schemas.microsoft.com/office/drawing/2014/main" id="{09925B32-67B7-4116-9374-9EE89BA1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52700" y="4860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кеаны">
            <a:hlinkClick r:id="" action="ppaction://media"/>
            <a:extLst>
              <a:ext uri="{FF2B5EF4-FFF2-40B4-BE49-F238E27FC236}">
                <a16:creationId xmlns:a16="http://schemas.microsoft.com/office/drawing/2014/main" id="{67E89F42-4B3C-43DD-92F4-D7CB2406F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743200" y="1790700"/>
            <a:ext cx="13639801" cy="6728968"/>
          </a:xfrm>
          <a:prstGeom prst="rect">
            <a:avLst/>
          </a:prstGeom>
        </p:spPr>
      </p:pic>
      <p:pic>
        <p:nvPicPr>
          <p:cNvPr id="12" name="слайд 22 финал">
            <a:hlinkClick r:id="" action="ppaction://media"/>
            <a:extLst>
              <a:ext uri="{FF2B5EF4-FFF2-40B4-BE49-F238E27FC236}">
                <a16:creationId xmlns:a16="http://schemas.microsoft.com/office/drawing/2014/main" id="{84704735-7B86-445E-89D5-5A55806073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86800" y="431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rcRect t="28906" b="289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053D57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1970472" y="1953458"/>
            <a:ext cx="5826875" cy="1786367"/>
            <a:chOff x="0" y="0"/>
            <a:chExt cx="7769167" cy="2381823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7769167" cy="1331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64"/>
                </a:lnSpc>
              </a:pPr>
              <a:r>
                <a:rPr lang="en-US" sz="6400" spc="57" dirty="0">
                  <a:solidFill>
                    <a:srgbClr val="F8FBFD"/>
                  </a:solidFill>
                  <a:latin typeface="+mj-lt"/>
                </a:rPr>
                <a:t>ИСТОЧНИКИ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2150033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48880" y="723900"/>
            <a:ext cx="6768648" cy="984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"/>
              </a:lnSpc>
              <a:spcBef>
                <a:spcPct val="0"/>
              </a:spcBef>
            </a:pPr>
            <a:endParaRPr lang="en-US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7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HTTPS://RG.RU/2020/04/22/REG-SZFO/UCHENYE-NAVALI-SROK-KOGDA-SEVERNYJ-LEDOVITYJ-OKEAN-OSVOBODITSIA-OTO-LDA.HTML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7"/>
              </a:lnSpc>
              <a:spcBef>
                <a:spcPct val="0"/>
              </a:spcBef>
            </a:pPr>
            <a:endParaRPr lang="en-US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HTTP://XN--80AEXOCOHDP.XN--P1AI/25-%D1%84%D0%B0%D0%BA%D1%82%D0%BE%D0%B2-%D0%BE%D0%B1-%D0%B0%D1%82%D0%BB%D0%B0%D0%BD%D1%82%D0%B8%D1%87%D0%B5%D1%81%D0%BA%D0%BE%D0%BC-%D0%BE%D0%BA%D0%B5%D0%B0%D0%BD%D0%B5/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HTTPS://BUGAGA.RU/INTERESTING/1146775193-TOP-8-ZHUTKIE-TAJNY-SVJAZANNYE-S-OKEANOM.HTML#IXZZ6IR2BKXWV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https://profile.ru/news/scitech/uchenye-vyyasnili-kak-gasnut-galaktiki-408495/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https://www.pinterest.ru/pin/67905906869769794/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8CAF97-6B1B-4976-B9D0-A52BDD0D2512}"/>
              </a:ext>
            </a:extLst>
          </p:cNvPr>
          <p:cNvSpPr txBox="1"/>
          <p:nvPr/>
        </p:nvSpPr>
        <p:spPr>
          <a:xfrm>
            <a:off x="1972650" y="4298108"/>
            <a:ext cx="6768648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HTTP://BIGKARTA.RU/FIZ.HTM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https://oceanexplorer.noaa.gov/technology/technology.html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https://www.nationalgeographic.org/media/ocean-exploration/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r>
              <a:rPr lang="en-US" sz="2000" spc="176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https://bugaga.ru/interesting/1146736060-top-10-nevidannye-suschestva-obitayuschie-v-glubinnyh-vodah-okeana.html</a:t>
            </a:r>
            <a:endParaRPr lang="ru-RU" sz="2000" spc="176" dirty="0">
              <a:solidFill>
                <a:schemeClr val="bg1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ru-RU" sz="2000" spc="176" dirty="0">
              <a:solidFill>
                <a:srgbClr val="FFFFFF"/>
              </a:solidFill>
            </a:endParaRPr>
          </a:p>
          <a:p>
            <a:pPr algn="ctr">
              <a:lnSpc>
                <a:spcPts val="2448"/>
              </a:lnSpc>
              <a:spcBef>
                <a:spcPct val="0"/>
              </a:spcBef>
            </a:pPr>
            <a:endParaRPr lang="en-US" sz="2000" spc="176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4220" y="4376737"/>
            <a:ext cx="1361955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ru-RU" sz="9000" dirty="0">
                <a:solidFill>
                  <a:srgbClr val="FFFFFF"/>
                </a:solidFill>
                <a:latin typeface="+mj-lt"/>
              </a:rPr>
              <a:t>СПАСИБО ЗА ВНИМАНИЕ</a:t>
            </a:r>
            <a:r>
              <a:rPr lang="en-US" sz="9000" dirty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b="1557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313" y="0"/>
            <a:ext cx="18707100" cy="5343525"/>
            <a:chOff x="0" y="0"/>
            <a:chExt cx="24942800" cy="7124700"/>
          </a:xfrm>
          <a:solidFill>
            <a:srgbClr val="064156"/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24942800" cy="71247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51000" y="2259325"/>
              <a:ext cx="20122873" cy="1571625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ru-RU" sz="7500" spc="67" dirty="0">
                  <a:solidFill>
                    <a:srgbClr val="F8FBFD"/>
                  </a:solidFill>
                  <a:latin typeface="+mj-lt"/>
                </a:rPr>
                <a:t>ОКЕАН – ЗАГАДОЧНОЕ МЕСТО</a:t>
              </a:r>
              <a:endParaRPr lang="en-US" sz="7500" spc="67" dirty="0">
                <a:solidFill>
                  <a:srgbClr val="F8FBFD"/>
                </a:solidFill>
                <a:latin typeface="+mj-lt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1651000" y="4537700"/>
              <a:ext cx="5915653" cy="23179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26" name="Picture 2" descr="https://clip2net.com/clip/m0/bcb7e-clip-218kb.jpg?nocache=1">
            <a:extLst>
              <a:ext uri="{FF2B5EF4-FFF2-40B4-BE49-F238E27FC236}">
                <a16:creationId xmlns:a16="http://schemas.microsoft.com/office/drawing/2014/main" id="{8A00CB81-E6CB-4BFC-9867-6CA597829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 bwMode="auto">
          <a:xfrm>
            <a:off x="457200" y="4179715"/>
            <a:ext cx="8335405" cy="442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clip2net.com/clip/m0/1d4ad-clip-209kb.jpg?nocache=1">
            <a:extLst>
              <a:ext uri="{FF2B5EF4-FFF2-40B4-BE49-F238E27FC236}">
                <a16:creationId xmlns:a16="http://schemas.microsoft.com/office/drawing/2014/main" id="{B859FEBC-CEFF-4BDB-8609-33D74005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6"/>
          <a:stretch/>
        </p:blipFill>
        <p:spPr bwMode="auto">
          <a:xfrm>
            <a:off x="9272008" y="4179715"/>
            <a:ext cx="7486651" cy="4429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лайд 3 загадочный">
            <a:hlinkClick r:id="" action="ppaction://media"/>
            <a:extLst>
              <a:ext uri="{FF2B5EF4-FFF2-40B4-BE49-F238E27FC236}">
                <a16:creationId xmlns:a16="http://schemas.microsoft.com/office/drawing/2014/main" id="{16D9873D-16D8-408E-BB87-4B506C286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6992600" y="895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61929" y="-266700"/>
            <a:ext cx="9708270" cy="11089261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5993" y="1898330"/>
            <a:ext cx="8653314" cy="5840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4"/>
          <p:cNvGrpSpPr/>
          <p:nvPr/>
        </p:nvGrpSpPr>
        <p:grpSpPr>
          <a:xfrm>
            <a:off x="10191372" y="2986264"/>
            <a:ext cx="6472435" cy="3696710"/>
            <a:chOff x="0" y="-9525"/>
            <a:chExt cx="8629913" cy="4928947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8629913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500" spc="259" dirty="0">
                  <a:solidFill>
                    <a:srgbClr val="053D57"/>
                  </a:solidFill>
                  <a:latin typeface="Montserrat Classic Bold"/>
                </a:rPr>
                <a:t>               </a:t>
              </a:r>
              <a:r>
                <a:rPr lang="en-US" sz="3500" spc="259" dirty="0">
                  <a:solidFill>
                    <a:srgbClr val="053D57"/>
                  </a:solidFill>
                  <a:latin typeface="+mj-lt"/>
                </a:rPr>
                <a:t>5 </a:t>
              </a:r>
              <a:r>
                <a:rPr lang="ru-RU" sz="3500" spc="259" dirty="0">
                  <a:solidFill>
                    <a:srgbClr val="053D57"/>
                  </a:solidFill>
                  <a:latin typeface="+mj-lt"/>
                </a:rPr>
                <a:t>ОКЕАНОВ</a:t>
              </a:r>
              <a:endParaRPr lang="en-US" sz="3500" spc="259" dirty="0">
                <a:solidFill>
                  <a:srgbClr val="053D57"/>
                </a:solidFill>
                <a:latin typeface="+mj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24451"/>
              <a:ext cx="8629913" cy="3794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spc="30" dirty="0" err="1">
                  <a:solidFill>
                    <a:srgbClr val="053D57"/>
                  </a:solidFill>
                  <a:latin typeface="+mj-lt"/>
                </a:rPr>
                <a:t>Тихий</a:t>
              </a:r>
              <a:endParaRPr lang="en-US" sz="3600" spc="30" dirty="0">
                <a:solidFill>
                  <a:srgbClr val="053D57"/>
                </a:solidFill>
                <a:latin typeface="+mj-lt"/>
              </a:endParaRPr>
            </a:p>
            <a:p>
              <a:pPr>
                <a:lnSpc>
                  <a:spcPts val="4500"/>
                </a:lnSpc>
              </a:pPr>
              <a:r>
                <a:rPr lang="en-US" sz="3600" spc="12" dirty="0" err="1">
                  <a:solidFill>
                    <a:srgbClr val="053D57"/>
                  </a:solidFill>
                  <a:latin typeface="+mj-lt"/>
                </a:rPr>
                <a:t>Атлантический</a:t>
              </a:r>
              <a:endParaRPr lang="en-US" sz="3600" spc="12" dirty="0">
                <a:solidFill>
                  <a:srgbClr val="053D57"/>
                </a:solidFill>
                <a:latin typeface="+mj-lt"/>
              </a:endParaRPr>
            </a:p>
            <a:p>
              <a:pPr>
                <a:lnSpc>
                  <a:spcPts val="4500"/>
                </a:lnSpc>
              </a:pPr>
              <a:r>
                <a:rPr lang="en-US" sz="3600" spc="12" dirty="0" err="1">
                  <a:solidFill>
                    <a:srgbClr val="053D57"/>
                  </a:solidFill>
                  <a:latin typeface="+mj-lt"/>
                </a:rPr>
                <a:t>Индийский</a:t>
              </a:r>
              <a:r>
                <a:rPr lang="en-US" sz="3600" spc="12" dirty="0">
                  <a:solidFill>
                    <a:srgbClr val="053D57"/>
                  </a:solidFill>
                  <a:latin typeface="+mj-lt"/>
                </a:rPr>
                <a:t> </a:t>
              </a:r>
            </a:p>
            <a:p>
              <a:pPr>
                <a:lnSpc>
                  <a:spcPts val="4500"/>
                </a:lnSpc>
              </a:pPr>
              <a:r>
                <a:rPr lang="en-US" sz="3600" spc="30" dirty="0" err="1">
                  <a:solidFill>
                    <a:srgbClr val="053D57"/>
                  </a:solidFill>
                  <a:latin typeface="+mj-lt"/>
                </a:rPr>
                <a:t>Северный</a:t>
              </a:r>
              <a:r>
                <a:rPr lang="en-US" sz="3600" spc="30" dirty="0">
                  <a:solidFill>
                    <a:srgbClr val="053D57"/>
                  </a:solidFill>
                  <a:latin typeface="+mj-lt"/>
                </a:rPr>
                <a:t> </a:t>
              </a:r>
              <a:r>
                <a:rPr lang="en-US" sz="3600" spc="30" dirty="0" err="1">
                  <a:solidFill>
                    <a:srgbClr val="053D57"/>
                  </a:solidFill>
                  <a:latin typeface="+mj-lt"/>
                </a:rPr>
                <a:t>Ледовитый</a:t>
              </a:r>
              <a:endParaRPr lang="en-US" sz="3600" spc="30" dirty="0">
                <a:solidFill>
                  <a:srgbClr val="053D57"/>
                </a:solidFill>
                <a:latin typeface="+mj-lt"/>
              </a:endParaRPr>
            </a:p>
            <a:p>
              <a:pPr>
                <a:lnSpc>
                  <a:spcPts val="4500"/>
                </a:lnSpc>
              </a:pPr>
              <a:r>
                <a:rPr lang="en-US" sz="3600" spc="12" dirty="0" err="1">
                  <a:solidFill>
                    <a:srgbClr val="053D57"/>
                  </a:solidFill>
                  <a:latin typeface="+mj-lt"/>
                </a:rPr>
                <a:t>Южный</a:t>
              </a:r>
              <a:endParaRPr lang="en-US" sz="3600" spc="12" dirty="0">
                <a:solidFill>
                  <a:srgbClr val="053D57"/>
                </a:solidFill>
                <a:latin typeface="+mj-lt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pic>
        <p:nvPicPr>
          <p:cNvPr id="9" name="02 5 океанов">
            <a:hlinkClick r:id="" action="ppaction://media"/>
            <a:extLst>
              <a:ext uri="{FF2B5EF4-FFF2-40B4-BE49-F238E27FC236}">
                <a16:creationId xmlns:a16="http://schemas.microsoft.com/office/drawing/2014/main" id="{F6D1C5AF-CB8C-49B8-B9AE-321E0E9B6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25200" y="29517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print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4171" y="3657536"/>
            <a:ext cx="11919658" cy="2971928"/>
            <a:chOff x="0" y="0"/>
            <a:chExt cx="15892877" cy="3962571"/>
          </a:xfrm>
        </p:grpSpPr>
        <p:sp>
          <p:nvSpPr>
            <p:cNvPr id="3" name="TextBox 3"/>
            <p:cNvSpPr txBox="1"/>
            <p:nvPr/>
          </p:nvSpPr>
          <p:spPr>
            <a:xfrm>
              <a:off x="0" y="2485561"/>
              <a:ext cx="15892877" cy="1477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>
                  <a:solidFill>
                    <a:srgbClr val="053D57"/>
                  </a:solidFill>
                  <a:latin typeface="Montserrat Classic"/>
                </a:rPr>
                <a:t>PERCENTAGE OF CARBON DIOXIDE EMISSIONS WHICH GET ABSORBED BY OCEANS EVERY YEAR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0593" y="114300"/>
              <a:ext cx="155916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053D57"/>
                  </a:solidFill>
                  <a:latin typeface="Montserrat Classic Bold"/>
                </a:rPr>
                <a:t>26%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6" name="AutoShape 6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8FBFD">
              <a:alpha val="89803"/>
            </a:srgbClr>
          </a:solid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9620250" y="3811185"/>
            <a:ext cx="6443455" cy="2628912"/>
            <a:chOff x="0" y="-47625"/>
            <a:chExt cx="8591273" cy="350521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85912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b="1" spc="67" dirty="0">
                  <a:solidFill>
                    <a:srgbClr val="053D57"/>
                  </a:solidFill>
                  <a:latin typeface="+mj-lt"/>
                </a:rPr>
                <a:t>97%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799" y="1976120"/>
              <a:ext cx="8577677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</a:rPr>
                <a:t>ВОДЫ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337810" y="3225800"/>
              <a:ext cx="5915653" cy="231790"/>
            </a:xfrm>
            <a:prstGeom prst="rect">
              <a:avLst/>
            </a:prstGeom>
            <a:solidFill>
              <a:srgbClr val="053D57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63559" y="3811185"/>
            <a:ext cx="6443455" cy="2628912"/>
            <a:chOff x="0" y="-47625"/>
            <a:chExt cx="8591273" cy="350521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85912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50"/>
                </a:lnSpc>
              </a:pPr>
              <a:r>
                <a:rPr lang="en-US" sz="7500" b="1" spc="67" dirty="0">
                  <a:solidFill>
                    <a:srgbClr val="053D57"/>
                  </a:solidFill>
                  <a:latin typeface="+mj-lt"/>
                </a:rPr>
                <a:t>72%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799" y="1976120"/>
              <a:ext cx="8577677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</a:rPr>
                <a:t> ПОВЕРХНОСТИ ЗЕМЛИ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337810" y="3225800"/>
              <a:ext cx="5915653" cy="231790"/>
            </a:xfrm>
            <a:prstGeom prst="rect">
              <a:avLst/>
            </a:prstGeom>
            <a:solidFill>
              <a:srgbClr val="053D57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5" name="03 статистика">
            <a:hlinkClick r:id="" action="ppaction://media"/>
            <a:extLst>
              <a:ext uri="{FF2B5EF4-FFF2-40B4-BE49-F238E27FC236}">
                <a16:creationId xmlns:a16="http://schemas.microsoft.com/office/drawing/2014/main" id="{4C4EA620-849D-4E49-A5EE-0021DB10C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98672" y="4216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3900" y="723900"/>
            <a:ext cx="16840200" cy="88392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1677612" y="2579054"/>
            <a:ext cx="14932775" cy="115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0"/>
              </a:lnSpc>
            </a:pPr>
            <a:r>
              <a:rPr lang="en-US" sz="7200" spc="67" dirty="0">
                <a:solidFill>
                  <a:srgbClr val="053D57"/>
                </a:solidFill>
                <a:latin typeface="+mj-lt"/>
              </a:rPr>
              <a:t>Т</a:t>
            </a:r>
            <a:r>
              <a:rPr lang="ru-RU" sz="7200" spc="67" dirty="0">
                <a:solidFill>
                  <a:srgbClr val="053D57"/>
                </a:solidFill>
                <a:latin typeface="+mj-lt"/>
              </a:rPr>
              <a:t>ИХИЙ ОКЕАН</a:t>
            </a:r>
            <a:endParaRPr lang="en-US" sz="7200" spc="67" dirty="0">
              <a:solidFill>
                <a:srgbClr val="053D57"/>
              </a:solidFill>
              <a:latin typeface="+mj-lt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2343150" y="5057775"/>
            <a:ext cx="13601700" cy="171450"/>
          </a:xfrm>
          <a:prstGeom prst="rect">
            <a:avLst/>
          </a:prstGeom>
          <a:solidFill>
            <a:srgbClr val="053D57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5" name="Group 5"/>
          <p:cNvGrpSpPr/>
          <p:nvPr/>
        </p:nvGrpSpPr>
        <p:grpSpPr>
          <a:xfrm>
            <a:off x="9144000" y="4828538"/>
            <a:ext cx="3956758" cy="2271322"/>
            <a:chOff x="0" y="0"/>
            <a:chExt cx="5275677" cy="3028429"/>
          </a:xfrm>
        </p:grpSpPr>
        <p:grpSp>
          <p:nvGrpSpPr>
            <p:cNvPr id="6" name="Group 6"/>
            <p:cNvGrpSpPr/>
            <p:nvPr/>
          </p:nvGrpSpPr>
          <p:grpSpPr>
            <a:xfrm>
              <a:off x="2231439" y="0"/>
              <a:ext cx="812800" cy="812800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1524000"/>
              <a:ext cx="5275677" cy="1504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+mj-lt"/>
                </a:rPr>
                <a:t>180</a:t>
              </a: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 </a:t>
              </a:r>
            </a:p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</a:rPr>
                <a:t>МЛН.КВ.</a:t>
              </a:r>
              <a:r>
                <a:rPr lang="ru-RU" sz="3000" spc="330" dirty="0">
                  <a:solidFill>
                    <a:srgbClr val="053D57"/>
                  </a:solidFill>
                </a:rPr>
                <a:t>КМ.</a:t>
              </a:r>
              <a:r>
                <a:rPr lang="en-US" sz="3000" spc="330" dirty="0">
                  <a:solidFill>
                    <a:srgbClr val="053D57"/>
                  </a:solidFill>
                </a:rPr>
                <a:t>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85458" y="4828538"/>
            <a:ext cx="4109158" cy="1686996"/>
            <a:chOff x="0" y="0"/>
            <a:chExt cx="5478877" cy="2249327"/>
          </a:xfrm>
        </p:grpSpPr>
        <p:grpSp>
          <p:nvGrpSpPr>
            <p:cNvPr id="10" name="Group 10"/>
            <p:cNvGrpSpPr/>
            <p:nvPr/>
          </p:nvGrpSpPr>
          <p:grpSpPr>
            <a:xfrm>
              <a:off x="2333039" y="0"/>
              <a:ext cx="812800" cy="81280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524000"/>
              <a:ext cx="5478877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+mj-lt"/>
                </a:rPr>
                <a:t>25 000 ОСТРОВОВ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4828538"/>
            <a:ext cx="3956758" cy="2866805"/>
            <a:chOff x="0" y="0"/>
            <a:chExt cx="5275677" cy="3822406"/>
          </a:xfrm>
        </p:grpSpPr>
        <p:grpSp>
          <p:nvGrpSpPr>
            <p:cNvPr id="14" name="Group 14"/>
            <p:cNvGrpSpPr/>
            <p:nvPr/>
          </p:nvGrpSpPr>
          <p:grpSpPr>
            <a:xfrm>
              <a:off x="2231439" y="0"/>
              <a:ext cx="812800" cy="812800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1524000"/>
              <a:ext cx="5275677" cy="2298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+mj-lt"/>
                </a:rPr>
                <a:t>1/3</a:t>
              </a:r>
            </a:p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+mj-lt"/>
                </a:rPr>
                <a:t>ПОВЕРХНОСТИ ЗЕМЛИ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00758" y="4828538"/>
            <a:ext cx="3956758" cy="1681417"/>
            <a:chOff x="0" y="0"/>
            <a:chExt cx="5275677" cy="2241889"/>
          </a:xfrm>
        </p:grpSpPr>
        <p:grpSp>
          <p:nvGrpSpPr>
            <p:cNvPr id="18" name="Group 18"/>
            <p:cNvGrpSpPr/>
            <p:nvPr/>
          </p:nvGrpSpPr>
          <p:grpSpPr>
            <a:xfrm>
              <a:off x="2231439" y="0"/>
              <a:ext cx="812800" cy="81280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53D57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524000"/>
              <a:ext cx="5275677" cy="717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 </a:t>
              </a:r>
              <a:r>
                <a:rPr lang="en-US" sz="3000" spc="330" dirty="0">
                  <a:solidFill>
                    <a:srgbClr val="053D57"/>
                  </a:solidFill>
                  <a:latin typeface="+mj-lt"/>
                </a:rPr>
                <a:t>1513</a:t>
              </a:r>
              <a:r>
                <a:rPr lang="en-US" sz="3000" spc="330" dirty="0">
                  <a:solidFill>
                    <a:srgbClr val="053D57"/>
                  </a:solidFill>
                  <a:latin typeface="Montserrat Classic"/>
                </a:rPr>
                <a:t> </a:t>
              </a:r>
            </a:p>
          </p:txBody>
        </p:sp>
      </p:grpSp>
      <p:sp>
        <p:nvSpPr>
          <p:cNvPr id="24" name="Овал 23">
            <a:extLst>
              <a:ext uri="{FF2B5EF4-FFF2-40B4-BE49-F238E27FC236}">
                <a16:creationId xmlns:a16="http://schemas.microsoft.com/office/drawing/2014/main" id="{7FF7A3E2-C8BD-40E9-9641-34877FF80387}"/>
              </a:ext>
            </a:extLst>
          </p:cNvPr>
          <p:cNvSpPr/>
          <p:nvPr/>
        </p:nvSpPr>
        <p:spPr>
          <a:xfrm>
            <a:off x="1677612" y="1333500"/>
            <a:ext cx="1632907" cy="1592259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  <a:endParaRPr lang="ru-RU" sz="4800" dirty="0"/>
          </a:p>
        </p:txBody>
      </p:sp>
      <p:pic>
        <p:nvPicPr>
          <p:cNvPr id="21" name="04 тихий">
            <a:hlinkClick r:id="" action="ppaction://media"/>
            <a:extLst>
              <a:ext uri="{FF2B5EF4-FFF2-40B4-BE49-F238E27FC236}">
                <a16:creationId xmlns:a16="http://schemas.microsoft.com/office/drawing/2014/main" id="{0F721028-462A-4971-BB98-D327105EE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86400" y="302811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8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73640" y="1028700"/>
            <a:ext cx="12546110" cy="784702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AutoShape 3"/>
          <p:cNvSpPr/>
          <p:nvPr/>
        </p:nvSpPr>
        <p:spPr>
          <a:xfrm>
            <a:off x="12267033" y="2989953"/>
            <a:ext cx="4696577" cy="413385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4" name="AutoShape 4"/>
          <p:cNvSpPr/>
          <p:nvPr/>
        </p:nvSpPr>
        <p:spPr>
          <a:xfrm>
            <a:off x="12267033" y="2989953"/>
            <a:ext cx="4696577" cy="2286000"/>
          </a:xfrm>
          <a:prstGeom prst="rect">
            <a:avLst/>
          </a:prstGeom>
          <a:solidFill>
            <a:srgbClr val="053D57">
              <a:alpha val="19607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12563667" y="3519543"/>
            <a:ext cx="4103310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 dirty="0">
                <a:solidFill>
                  <a:srgbClr val="053D57"/>
                </a:solidFill>
                <a:latin typeface="+mj-lt"/>
              </a:rPr>
              <a:t>АТЛАНТИЧЕСКИЙ ОКЕАН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22693" y="5876875"/>
            <a:ext cx="3385258" cy="460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800" spc="25" dirty="0" err="1">
                <a:solidFill>
                  <a:srgbClr val="053D57"/>
                </a:solidFill>
              </a:rPr>
              <a:t>самая</a:t>
            </a:r>
            <a:r>
              <a:rPr lang="en-US" sz="2800" spc="25" dirty="0">
                <a:solidFill>
                  <a:srgbClr val="053D57"/>
                </a:solidFill>
                <a:latin typeface="+mj-lt"/>
              </a:rPr>
              <a:t> </a:t>
            </a:r>
            <a:r>
              <a:rPr lang="en-US" sz="2800" spc="25" dirty="0" err="1">
                <a:solidFill>
                  <a:srgbClr val="053D57"/>
                </a:solidFill>
                <a:latin typeface="+mj-lt"/>
              </a:rPr>
              <a:t>соленая</a:t>
            </a:r>
            <a:r>
              <a:rPr lang="en-US" sz="2800" spc="25" dirty="0">
                <a:solidFill>
                  <a:srgbClr val="053D57"/>
                </a:solidFill>
                <a:latin typeface="+mj-lt"/>
              </a:rPr>
              <a:t> </a:t>
            </a:r>
            <a:r>
              <a:rPr lang="en-US" sz="2800" spc="25" dirty="0" err="1">
                <a:solidFill>
                  <a:srgbClr val="053D57"/>
                </a:solidFill>
                <a:latin typeface="+mj-lt"/>
              </a:rPr>
              <a:t>вода</a:t>
            </a:r>
            <a:endParaRPr lang="en-US" sz="2800" spc="25" dirty="0">
              <a:solidFill>
                <a:srgbClr val="053D57"/>
              </a:solidFill>
              <a:latin typeface="+mj-lt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4A2C932-6707-45C8-9371-807E23C9355E}"/>
              </a:ext>
            </a:extLst>
          </p:cNvPr>
          <p:cNvSpPr/>
          <p:nvPr/>
        </p:nvSpPr>
        <p:spPr>
          <a:xfrm>
            <a:off x="1371600" y="445302"/>
            <a:ext cx="1632907" cy="1514481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2</a:t>
            </a:r>
          </a:p>
        </p:txBody>
      </p:sp>
      <p:pic>
        <p:nvPicPr>
          <p:cNvPr id="6" name="05 атлантический">
            <a:hlinkClick r:id="" action="ppaction://media"/>
            <a:extLst>
              <a:ext uri="{FF2B5EF4-FFF2-40B4-BE49-F238E27FC236}">
                <a16:creationId xmlns:a16="http://schemas.microsoft.com/office/drawing/2014/main" id="{1FF4B3B7-DA86-4BCE-9C92-C8013B53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347407" y="445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rcRect t="11637" b="11637"/>
          <a:stretch>
            <a:fillRect/>
          </a:stretch>
        </p:blipFill>
        <p:spPr>
          <a:xfrm>
            <a:off x="9144000" y="-295918"/>
            <a:ext cx="9436877" cy="543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5143500"/>
            <a:ext cx="9144000" cy="5151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AutoShape 4"/>
          <p:cNvSpPr/>
          <p:nvPr/>
        </p:nvSpPr>
        <p:spPr>
          <a:xfrm>
            <a:off x="-304800" y="-228600"/>
            <a:ext cx="9448800" cy="53721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9144000" y="5143500"/>
            <a:ext cx="9372600" cy="5410200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6" name="Group 6"/>
          <p:cNvGrpSpPr/>
          <p:nvPr/>
        </p:nvGrpSpPr>
        <p:grpSpPr>
          <a:xfrm>
            <a:off x="9144000" y="527937"/>
            <a:ext cx="4331649" cy="902358"/>
            <a:chOff x="0" y="0"/>
            <a:chExt cx="2324958" cy="4843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4958" cy="484329"/>
            </a:xfrm>
            <a:custGeom>
              <a:avLst/>
              <a:gdLst/>
              <a:ahLst/>
              <a:cxnLst/>
              <a:rect l="l" t="t" r="r" b="b"/>
              <a:pathLst>
                <a:path w="2324958" h="484329">
                  <a:moveTo>
                    <a:pt x="0" y="0"/>
                  </a:moveTo>
                  <a:lnTo>
                    <a:pt x="2324958" y="0"/>
                  </a:lnTo>
                  <a:lnTo>
                    <a:pt x="2324958" y="484329"/>
                  </a:lnTo>
                  <a:lnTo>
                    <a:pt x="0" y="484329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12351" y="529896"/>
            <a:ext cx="4331649" cy="902358"/>
            <a:chOff x="0" y="0"/>
            <a:chExt cx="2324958" cy="484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24958" cy="484329"/>
            </a:xfrm>
            <a:custGeom>
              <a:avLst/>
              <a:gdLst/>
              <a:ahLst/>
              <a:cxnLst/>
              <a:rect l="l" t="t" r="r" b="b"/>
              <a:pathLst>
                <a:path w="2324958" h="484329">
                  <a:moveTo>
                    <a:pt x="0" y="0"/>
                  </a:moveTo>
                  <a:lnTo>
                    <a:pt x="2324958" y="0"/>
                  </a:lnTo>
                  <a:lnTo>
                    <a:pt x="2324958" y="484329"/>
                  </a:lnTo>
                  <a:lnTo>
                    <a:pt x="0" y="484329"/>
                  </a:lnTo>
                  <a:close/>
                </a:path>
              </a:pathLst>
            </a:custGeom>
            <a:solidFill>
              <a:srgbClr val="9CAFC8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99557" y="2892153"/>
            <a:ext cx="6661858" cy="61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400" spc="30" dirty="0">
                <a:solidFill>
                  <a:srgbClr val="053D57"/>
                </a:solidFill>
                <a:latin typeface="+mj-lt"/>
              </a:rPr>
              <a:t>3890 </a:t>
            </a:r>
            <a:r>
              <a:rPr lang="en-US" sz="5400" spc="30" dirty="0" err="1">
                <a:solidFill>
                  <a:srgbClr val="053D57"/>
                </a:solidFill>
                <a:latin typeface="+mj-lt"/>
              </a:rPr>
              <a:t>метров</a:t>
            </a:r>
            <a:endParaRPr lang="en-US" sz="5400" spc="30" dirty="0">
              <a:solidFill>
                <a:srgbClr val="053D57"/>
              </a:solidFill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44720" y="7248525"/>
            <a:ext cx="6661858" cy="119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400" spc="30" dirty="0">
                <a:solidFill>
                  <a:srgbClr val="053D57"/>
                </a:solidFill>
              </a:rPr>
              <a:t> </a:t>
            </a:r>
            <a:r>
              <a:rPr lang="en-US" sz="5400" spc="30" dirty="0" err="1">
                <a:solidFill>
                  <a:srgbClr val="053D57"/>
                </a:solidFill>
              </a:rPr>
              <a:t>связывает</a:t>
            </a:r>
            <a:r>
              <a:rPr lang="en-US" sz="5400" spc="30" dirty="0">
                <a:solidFill>
                  <a:srgbClr val="053D57"/>
                </a:solidFill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5400" spc="30" dirty="0" err="1">
                <a:solidFill>
                  <a:srgbClr val="053D57"/>
                </a:solidFill>
              </a:rPr>
              <a:t>значимые</a:t>
            </a:r>
            <a:r>
              <a:rPr lang="en-US" sz="5400" spc="30" dirty="0">
                <a:solidFill>
                  <a:srgbClr val="053D57"/>
                </a:solidFill>
              </a:rPr>
              <a:t> </a:t>
            </a:r>
            <a:r>
              <a:rPr lang="en-US" sz="5400" spc="30" dirty="0" err="1">
                <a:solidFill>
                  <a:srgbClr val="053D57"/>
                </a:solidFill>
              </a:rPr>
              <a:t>порта</a:t>
            </a:r>
            <a:endParaRPr lang="en-US" sz="5400" spc="30" dirty="0">
              <a:solidFill>
                <a:srgbClr val="053D57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03010" y="432687"/>
            <a:ext cx="66844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+mj-lt"/>
              </a:rPr>
              <a:t>И</a:t>
            </a:r>
            <a:r>
              <a:rPr lang="ru-RU" sz="5200" dirty="0">
                <a:solidFill>
                  <a:srgbClr val="000000"/>
                </a:solidFill>
                <a:latin typeface="+mj-lt"/>
              </a:rPr>
              <a:t>НДИЙСКИЙ ОКЕАН</a:t>
            </a:r>
            <a:endParaRPr lang="en-US" sz="5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822B697-3728-4E8D-9D24-F1191E6292CB}"/>
              </a:ext>
            </a:extLst>
          </p:cNvPr>
          <p:cNvSpPr/>
          <p:nvPr/>
        </p:nvSpPr>
        <p:spPr>
          <a:xfrm>
            <a:off x="842496" y="221875"/>
            <a:ext cx="1632907" cy="1514481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3</a:t>
            </a:r>
          </a:p>
        </p:txBody>
      </p:sp>
      <p:pic>
        <p:nvPicPr>
          <p:cNvPr id="10" name="06 индийский океан">
            <a:hlinkClick r:id="" action="ppaction://media"/>
            <a:extLst>
              <a:ext uri="{FF2B5EF4-FFF2-40B4-BE49-F238E27FC236}">
                <a16:creationId xmlns:a16="http://schemas.microsoft.com/office/drawing/2014/main" id="{755845D9-CED6-45FF-B0B7-80F8042CE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891923" y="57143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1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28700" y="1175329"/>
            <a:ext cx="12155551" cy="8107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3"/>
          <p:cNvGrpSpPr/>
          <p:nvPr/>
        </p:nvGrpSpPr>
        <p:grpSpPr>
          <a:xfrm>
            <a:off x="12267033" y="2989953"/>
            <a:ext cx="4622462" cy="4687263"/>
            <a:chOff x="0" y="0"/>
            <a:chExt cx="6163283" cy="624968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163283" cy="6249684"/>
            </a:xfrm>
            <a:prstGeom prst="rect">
              <a:avLst/>
            </a:prstGeom>
            <a:solidFill>
              <a:srgbClr val="F8FBFD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6163283" cy="3456046"/>
            </a:xfrm>
            <a:prstGeom prst="rect">
              <a:avLst/>
            </a:prstGeom>
            <a:solidFill>
              <a:srgbClr val="053D57">
                <a:alpha val="19607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2269" y="391147"/>
              <a:ext cx="5578746" cy="2598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4"/>
                </a:lnSpc>
              </a:pPr>
              <a:r>
                <a:rPr lang="en-US" sz="3401" spc="374" dirty="0">
                  <a:solidFill>
                    <a:srgbClr val="053D57"/>
                  </a:solidFill>
                  <a:latin typeface="+mj-lt"/>
                </a:rPr>
                <a:t>СЕВЕРНЫЙ ЛЕДОВИТЫЙ ОКЕАН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6937" y="3898253"/>
              <a:ext cx="5117939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2"/>
                </a:lnSpc>
              </a:pPr>
              <a:r>
                <a:rPr lang="en-US" sz="4000" spc="28" dirty="0">
                  <a:solidFill>
                    <a:srgbClr val="053D57"/>
                  </a:solidFill>
                </a:rPr>
                <a:t> </a:t>
              </a:r>
              <a:r>
                <a:rPr lang="en-US" sz="4000" spc="28" dirty="0" err="1">
                  <a:solidFill>
                    <a:srgbClr val="053D57"/>
                  </a:solidFill>
                </a:rPr>
                <a:t>самая</a:t>
              </a:r>
              <a:r>
                <a:rPr lang="en-US" sz="4000" spc="28" dirty="0">
                  <a:solidFill>
                    <a:srgbClr val="053D57"/>
                  </a:solidFill>
                </a:rPr>
                <a:t> </a:t>
              </a:r>
              <a:r>
                <a:rPr lang="en-US" sz="4000" spc="28" dirty="0" err="1">
                  <a:solidFill>
                    <a:srgbClr val="053D57"/>
                  </a:solidFill>
                </a:rPr>
                <a:t>несоленая</a:t>
              </a:r>
              <a:r>
                <a:rPr lang="en-US" sz="4000" spc="28" dirty="0">
                  <a:solidFill>
                    <a:srgbClr val="053D57"/>
                  </a:solidFill>
                </a:rPr>
                <a:t> </a:t>
              </a:r>
              <a:r>
                <a:rPr lang="en-US" sz="4000" spc="28" dirty="0" err="1">
                  <a:solidFill>
                    <a:srgbClr val="053D57"/>
                  </a:solidFill>
                </a:rPr>
                <a:t>вода</a:t>
              </a:r>
              <a:endParaRPr lang="en-US" sz="4000" spc="28" dirty="0">
                <a:solidFill>
                  <a:srgbClr val="053D57"/>
                </a:solidFill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2E7CCE4-158B-4ECC-BA36-B56EE3922DDB}"/>
              </a:ext>
            </a:extLst>
          </p:cNvPr>
          <p:cNvSpPr/>
          <p:nvPr/>
        </p:nvSpPr>
        <p:spPr>
          <a:xfrm>
            <a:off x="1610498" y="358380"/>
            <a:ext cx="1632907" cy="1514481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/>
              <a:t>4</a:t>
            </a:r>
          </a:p>
        </p:txBody>
      </p:sp>
      <p:pic>
        <p:nvPicPr>
          <p:cNvPr id="9" name="07 Северный ледовитый">
            <a:hlinkClick r:id="" action="ppaction://media"/>
            <a:extLst>
              <a:ext uri="{FF2B5EF4-FFF2-40B4-BE49-F238E27FC236}">
                <a16:creationId xmlns:a16="http://schemas.microsoft.com/office/drawing/2014/main" id="{42943EBD-E902-4EEF-B248-2B4CBC983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68699" y="592943"/>
            <a:ext cx="609600" cy="60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589</Words>
  <Application>Microsoft Office PowerPoint</Application>
  <PresentationFormat>Произвольный</PresentationFormat>
  <Paragraphs>148</Paragraphs>
  <Slides>22</Slides>
  <Notes>21</Notes>
  <HiddenSlides>0</HiddenSlides>
  <MMClips>21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Montserrat Classic Bold</vt:lpstr>
      <vt:lpstr>Calibri</vt:lpstr>
      <vt:lpstr>Wingdings</vt:lpstr>
      <vt:lpstr>Montserrat Classic</vt:lpstr>
      <vt:lpstr>Office Theme</vt:lpstr>
      <vt:lpstr>Презентация PowerPoint</vt:lpstr>
      <vt:lpstr>Актуальность нашей работы:  Стремление к познанию мира за рамками школьных уроков «Окружающего мира»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Эра фантастики</dc:title>
  <dc:creator>Ilia Kutelev</dc:creator>
  <cp:lastModifiedBy>Ilia Kutelev</cp:lastModifiedBy>
  <cp:revision>71</cp:revision>
  <dcterms:created xsi:type="dcterms:W3CDTF">2006-08-16T00:00:00Z</dcterms:created>
  <dcterms:modified xsi:type="dcterms:W3CDTF">2021-02-04T19:40:20Z</dcterms:modified>
  <dc:identifier>DAESd2jthQY</dc:identifier>
</cp:coreProperties>
</file>